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89" r:id="rId2"/>
    <p:sldId id="288" r:id="rId3"/>
    <p:sldId id="291" r:id="rId4"/>
    <p:sldId id="290" r:id="rId5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4374A"/>
    <a:srgbClr val="009900"/>
    <a:srgbClr val="CC66FF"/>
    <a:srgbClr val="FF9966"/>
    <a:srgbClr val="FFCCCC"/>
    <a:srgbClr val="FFCC00"/>
    <a:srgbClr val="FF6600"/>
    <a:srgbClr val="3399FF"/>
    <a:srgbClr val="666699"/>
    <a:srgbClr val="E5907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706" autoAdjust="0"/>
  </p:normalViewPr>
  <p:slideViewPr>
    <p:cSldViewPr>
      <p:cViewPr>
        <p:scale>
          <a:sx n="100" d="100"/>
          <a:sy n="100" d="100"/>
        </p:scale>
        <p:origin x="-294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 dirty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 dirty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4016" y="44624"/>
            <a:ext cx="5832360" cy="1152128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15642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78804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83695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520259"/>
            <a:ext cx="2895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179512" y="45855"/>
            <a:ext cx="7128792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403648" y="1988840"/>
            <a:ext cx="756084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xmlns="" val="1543014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91339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26654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993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72457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15951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5489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58605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5855"/>
            <a:ext cx="7128792" cy="1150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03648" y="1988840"/>
            <a:ext cx="756084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12.01.2024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827584" y="116632"/>
            <a:ext cx="7272808" cy="120032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+mj-lt"/>
              </a:rPr>
              <a:t>Муниципальное автономное дошкольное образовательное учреждение детский сад № 583</a:t>
            </a:r>
          </a:p>
          <a:p>
            <a:pPr algn="ctr"/>
            <a:r>
              <a:rPr lang="ru-RU" dirty="0" smtClean="0">
                <a:latin typeface="+mj-lt"/>
              </a:rPr>
              <a:t> 620092, г. Екатеринбург, ул. Сыромолотова, 17а; тел.: (343) 347-06-40,</a:t>
            </a:r>
          </a:p>
          <a:p>
            <a:pPr algn="ctr"/>
            <a:r>
              <a:rPr lang="ru-RU" dirty="0" smtClean="0">
                <a:latin typeface="+mj-lt"/>
              </a:rPr>
              <a:t> </a:t>
            </a:r>
            <a:r>
              <a:rPr lang="ru-RU" dirty="0" err="1" smtClean="0">
                <a:latin typeface="+mj-lt"/>
              </a:rPr>
              <a:t>e-mail</a:t>
            </a:r>
            <a:r>
              <a:rPr lang="ru-RU" dirty="0" smtClean="0">
                <a:latin typeface="+mj-lt"/>
              </a:rPr>
              <a:t>: mdou583@eduekb.ru, сайт https://583.tvoysadik.ru/</a:t>
            </a:r>
            <a:endParaRPr lang="ru-RU" dirty="0">
              <a:latin typeface="+mj-lt"/>
            </a:endParaRPr>
          </a:p>
        </p:txBody>
      </p:sp>
      <p:pic>
        <p:nvPicPr>
          <p:cNvPr id="1026" name="Picture 2" descr="C:\Users\Дет. Сад 583\Рабочий стол\фото\EMBLEMA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3501008"/>
            <a:ext cx="3456384" cy="295232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755576" y="2420889"/>
            <a:ext cx="7056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0070C0"/>
                </a:solidFill>
              </a:rPr>
              <a:t>ПРЕЗЕНТАЦИЯ МОДЕЛИ  УПРАВЛЕНЧЕСКОЙ ДЕЯТЕЛЬНОСТИ </a:t>
            </a:r>
            <a:endParaRPr lang="ru-RU" sz="2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Заголовок 49"/>
          <p:cNvSpPr>
            <a:spLocks noGrp="1"/>
          </p:cNvSpPr>
          <p:nvPr>
            <p:ph type="title"/>
          </p:nvPr>
        </p:nvSpPr>
        <p:spPr>
          <a:xfrm>
            <a:off x="1331640" y="45855"/>
            <a:ext cx="6336704" cy="718849"/>
          </a:xfrm>
        </p:spPr>
        <p:txBody>
          <a:bodyPr>
            <a:normAutofit/>
          </a:bodyPr>
          <a:lstStyle/>
          <a:p>
            <a:r>
              <a:rPr lang="ru-RU" sz="2000" dirty="0" smtClean="0"/>
              <a:t>                        Модель управления инновационной    деятельностью</a:t>
            </a:r>
            <a:endParaRPr lang="ru-RU" sz="2000" dirty="0"/>
          </a:p>
        </p:txBody>
      </p:sp>
      <p:sp>
        <p:nvSpPr>
          <p:cNvPr id="54" name="Овал 53"/>
          <p:cNvSpPr/>
          <p:nvPr/>
        </p:nvSpPr>
        <p:spPr>
          <a:xfrm>
            <a:off x="3563888" y="836712"/>
            <a:ext cx="273630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Стратегический аспект</a:t>
            </a:r>
            <a:r>
              <a:rPr lang="ru-RU" sz="1100" dirty="0" smtClean="0"/>
              <a:t>: руководитель, обладающий всей полнотой власти и несущий ответственность за деятельность организации, осуществляющий общее руководство. </a:t>
            </a:r>
            <a:endParaRPr lang="ru-RU" sz="1100" dirty="0"/>
          </a:p>
        </p:txBody>
      </p:sp>
      <p:sp>
        <p:nvSpPr>
          <p:cNvPr id="55" name="Овал 54"/>
          <p:cNvSpPr/>
          <p:nvPr/>
        </p:nvSpPr>
        <p:spPr>
          <a:xfrm>
            <a:off x="539552" y="1052736"/>
            <a:ext cx="2880320" cy="21602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Срединная линия управления: </a:t>
            </a:r>
            <a:r>
              <a:rPr lang="ru-RU" sz="1100" dirty="0" smtClean="0"/>
              <a:t>заместители , что позволяет руководителю сосредоточиться на решении стратегических проблем развития организации, обеспечить наиболее рациональное взаимодействие с внешней средой. </a:t>
            </a:r>
            <a:endParaRPr lang="ru-RU" sz="1100" dirty="0"/>
          </a:p>
        </p:txBody>
      </p:sp>
      <p:sp>
        <p:nvSpPr>
          <p:cNvPr id="56" name="Овал 55"/>
          <p:cNvSpPr/>
          <p:nvPr/>
        </p:nvSpPr>
        <p:spPr>
          <a:xfrm>
            <a:off x="6516216" y="1124744"/>
            <a:ext cx="244827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Операционное ядро: </a:t>
            </a:r>
            <a:r>
              <a:rPr lang="ru-RU" sz="1100" dirty="0" smtClean="0"/>
              <a:t>педагоги, осуществляющие основную, образовательную деятельность</a:t>
            </a:r>
            <a:endParaRPr lang="ru-RU" sz="1100" dirty="0"/>
          </a:p>
        </p:txBody>
      </p:sp>
      <p:sp>
        <p:nvSpPr>
          <p:cNvPr id="58" name="Овал 57"/>
          <p:cNvSpPr/>
          <p:nvPr/>
        </p:nvSpPr>
        <p:spPr>
          <a:xfrm>
            <a:off x="323528" y="3573016"/>
            <a:ext cx="2592288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err="1" smtClean="0"/>
              <a:t>Техноструктура</a:t>
            </a:r>
            <a:r>
              <a:rPr lang="ru-RU" sz="1100" b="1" dirty="0" smtClean="0"/>
              <a:t>: </a:t>
            </a:r>
            <a:r>
              <a:rPr lang="ru-RU" sz="1100" dirty="0" smtClean="0"/>
              <a:t>специалисты, которые обеспечивают деятельность организации</a:t>
            </a:r>
            <a:endParaRPr lang="ru-RU" sz="1100" dirty="0"/>
          </a:p>
        </p:txBody>
      </p:sp>
      <p:sp>
        <p:nvSpPr>
          <p:cNvPr id="7" name="Овал 6"/>
          <p:cNvSpPr/>
          <p:nvPr/>
        </p:nvSpPr>
        <p:spPr>
          <a:xfrm>
            <a:off x="6372200" y="2852936"/>
            <a:ext cx="2592288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Вспомогательный персонал: сотрудники </a:t>
            </a:r>
            <a:r>
              <a:rPr lang="ru-RU" sz="1100" dirty="0" smtClean="0"/>
              <a:t>обеспечивающие условия для осуществления образовательной деятельности</a:t>
            </a:r>
            <a:endParaRPr lang="ru-RU" sz="1100" dirty="0"/>
          </a:p>
        </p:txBody>
      </p:sp>
      <p:sp>
        <p:nvSpPr>
          <p:cNvPr id="8" name="Овал 7"/>
          <p:cNvSpPr/>
          <p:nvPr/>
        </p:nvSpPr>
        <p:spPr>
          <a:xfrm>
            <a:off x="3635896" y="3356992"/>
            <a:ext cx="2520280" cy="2376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/>
              <a:t>Идеология: </a:t>
            </a:r>
            <a:r>
              <a:rPr lang="ru-RU" sz="1100" dirty="0" smtClean="0"/>
              <a:t>организационная культура связывает воедино все базисные части организации, задает направление формирования ее традиций и убеждений, ценностей  и норм, которые отличают организацию от других</a:t>
            </a:r>
            <a:endParaRPr lang="ru-RU" sz="1100" dirty="0"/>
          </a:p>
        </p:txBody>
      </p:sp>
      <p:sp>
        <p:nvSpPr>
          <p:cNvPr id="13" name="Счетверенная стрелка 12"/>
          <p:cNvSpPr/>
          <p:nvPr/>
        </p:nvSpPr>
        <p:spPr>
          <a:xfrm>
            <a:off x="3419872" y="2348880"/>
            <a:ext cx="2952328" cy="936104"/>
          </a:xfrm>
          <a:prstGeom prst="quad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296840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3059832" y="2814619"/>
            <a:ext cx="4464497" cy="1334461"/>
            <a:chOff x="1296160" y="2280139"/>
            <a:chExt cx="1742101" cy="609214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1296160" y="2280139"/>
              <a:ext cx="1742101" cy="609214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1314003" y="2297982"/>
              <a:ext cx="1706415" cy="57352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0480" tIns="30480" rIns="30480" bIns="30480" numCol="1" spcCol="1270" anchor="ctr" anchorCtr="0">
              <a:noAutofit/>
            </a:bodyPr>
            <a:lstStyle/>
            <a:p>
              <a:pPr lvl="0" algn="ctr" defTabSz="711200">
                <a:spcBef>
                  <a:spcPct val="0"/>
                </a:spcBef>
              </a:pPr>
              <a:r>
                <a:rPr lang="ru-RU" sz="2800" b="1" dirty="0" smtClean="0">
                  <a:latin typeface="Times New Roman" pitchFamily="18" charset="0"/>
                  <a:cs typeface="Times New Roman" pitchFamily="18" charset="0"/>
                </a:rPr>
                <a:t>Методическая служба в МАДОУ детский сад</a:t>
              </a:r>
            </a:p>
            <a:p>
              <a:pPr lvl="0" algn="ctr" defTabSz="711200">
                <a:spcBef>
                  <a:spcPct val="0"/>
                </a:spcBef>
              </a:pPr>
              <a:r>
                <a:rPr lang="ru-RU" sz="2800" b="1" dirty="0" smtClean="0">
                  <a:latin typeface="Times New Roman" pitchFamily="18" charset="0"/>
                  <a:cs typeface="Times New Roman" pitchFamily="18" charset="0"/>
                </a:rPr>
                <a:t> № 583 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376711" y="4678672"/>
            <a:ext cx="3115170" cy="1558639"/>
            <a:chOff x="138266" y="1369528"/>
            <a:chExt cx="1425971" cy="541283"/>
          </a:xfrm>
          <a:solidFill>
            <a:schemeClr val="accent6">
              <a:lumMod val="75000"/>
            </a:schemeClr>
          </a:solidFill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138266" y="1369528"/>
              <a:ext cx="1425971" cy="541283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179192" y="1402065"/>
              <a:ext cx="1348402" cy="466395"/>
            </a:xfrm>
            <a:prstGeom prst="rect">
              <a:avLst/>
            </a:prstGeom>
            <a:grpFill/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Контрольно-измерительный ресурс</a:t>
              </a:r>
              <a:endParaRPr lang="ru-RU" sz="2400" b="1" kern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347241" y="925975"/>
            <a:ext cx="2928615" cy="1350897"/>
            <a:chOff x="4086926" y="2971495"/>
            <a:chExt cx="561039" cy="17563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4086926" y="2971495"/>
              <a:ext cx="561039" cy="175630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4092070" y="2976896"/>
              <a:ext cx="537647" cy="165083"/>
            </a:xfrm>
            <a:prstGeom prst="rect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kern="12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Инновационный ресурс</a:t>
              </a:r>
              <a:endParaRPr lang="ru-RU" sz="2400" b="1" kern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6012161" y="5157191"/>
            <a:ext cx="3131840" cy="1224137"/>
            <a:chOff x="5897677" y="2731247"/>
            <a:chExt cx="654102" cy="286352"/>
          </a:xfrm>
          <a:solidFill>
            <a:srgbClr val="7030A0"/>
          </a:solidFill>
          <a:effectLst>
            <a:reflection blurRad="6350" stA="52000" endA="300" endPos="35000" dir="5400000" sy="-100000" algn="bl" rotWithShape="0"/>
          </a:effectLst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5897677" y="2731247"/>
              <a:ext cx="654102" cy="286352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5906064" y="2738873"/>
              <a:ext cx="637328" cy="269578"/>
            </a:xfrm>
            <a:prstGeom prst="rect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Профессиональный ресурс</a:t>
              </a:r>
              <a:endParaRPr lang="ru-RU" sz="2400" b="1" kern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6156176" y="476672"/>
            <a:ext cx="2808312" cy="1368152"/>
            <a:chOff x="852342" y="2158552"/>
            <a:chExt cx="1260308" cy="491414"/>
          </a:xfrm>
          <a:solidFill>
            <a:schemeClr val="accent3">
              <a:lumMod val="75000"/>
            </a:schemeClr>
          </a:solidFill>
          <a:effectLst>
            <a:reflection blurRad="6350" stA="52000" endA="300" endPos="35000" dir="5400000" sy="-100000" algn="bl" rotWithShape="0"/>
          </a:effectLst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852342" y="2158552"/>
              <a:ext cx="1260308" cy="491414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Скругленный прямоугольник 4"/>
            <p:cNvSpPr/>
            <p:nvPr/>
          </p:nvSpPr>
          <p:spPr>
            <a:xfrm>
              <a:off x="866735" y="2172945"/>
              <a:ext cx="1231522" cy="462628"/>
            </a:xfrm>
            <a:prstGeom prst="rect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kern="12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Нормативный ресурс</a:t>
              </a:r>
              <a:endParaRPr lang="ru-RU" sz="2400" b="1" kern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" name="Стрелка вправо 21"/>
          <p:cNvSpPr/>
          <p:nvPr/>
        </p:nvSpPr>
        <p:spPr>
          <a:xfrm rot="12977753">
            <a:off x="3511585" y="1821906"/>
            <a:ext cx="1375171" cy="478358"/>
          </a:xfrm>
          <a:prstGeom prst="rightArrow">
            <a:avLst>
              <a:gd name="adj1" fmla="val 60000"/>
              <a:gd name="adj2" fmla="val 50000"/>
            </a:avLst>
          </a:prstGeom>
          <a:solidFill>
            <a:schemeClr val="accent1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7500176"/>
              <a:satOff val="-11253"/>
              <a:lumOff val="-1830"/>
              <a:alphaOff val="0"/>
            </a:schemeClr>
          </a:fillRef>
          <a:effectRef idx="3">
            <a:schemeClr val="accent3">
              <a:hueOff val="7500176"/>
              <a:satOff val="-11253"/>
              <a:lumOff val="-183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3" name="Группа 22"/>
          <p:cNvGrpSpPr/>
          <p:nvPr/>
        </p:nvGrpSpPr>
        <p:grpSpPr>
          <a:xfrm rot="18942779">
            <a:off x="6866033" y="2070009"/>
            <a:ext cx="887055" cy="527308"/>
            <a:chOff x="5960366" y="2850530"/>
            <a:chExt cx="178877" cy="564044"/>
          </a:xfrm>
        </p:grpSpPr>
        <p:sp>
          <p:nvSpPr>
            <p:cNvPr id="24" name="Стрелка вправо 23"/>
            <p:cNvSpPr/>
            <p:nvPr/>
          </p:nvSpPr>
          <p:spPr>
            <a:xfrm rot="346807">
              <a:off x="5960366" y="2850530"/>
              <a:ext cx="178877" cy="564044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3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Стрелка вправо 4"/>
            <p:cNvSpPr txBox="1"/>
            <p:nvPr/>
          </p:nvSpPr>
          <p:spPr>
            <a:xfrm rot="346807">
              <a:off x="5960502" y="2960637"/>
              <a:ext cx="125214" cy="3384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/>
            </a:p>
          </p:txBody>
        </p:sp>
      </p:grpSp>
      <p:grpSp>
        <p:nvGrpSpPr>
          <p:cNvPr id="26" name="Группа 25"/>
          <p:cNvGrpSpPr/>
          <p:nvPr/>
        </p:nvGrpSpPr>
        <p:grpSpPr>
          <a:xfrm rot="13815119">
            <a:off x="4040767" y="4321467"/>
            <a:ext cx="505029" cy="1444325"/>
            <a:chOff x="3929511" y="1669731"/>
            <a:chExt cx="564044" cy="417394"/>
          </a:xfrm>
        </p:grpSpPr>
        <p:sp>
          <p:nvSpPr>
            <p:cNvPr id="27" name="Стрелка вправо 26"/>
            <p:cNvSpPr/>
            <p:nvPr/>
          </p:nvSpPr>
          <p:spPr>
            <a:xfrm rot="16310078">
              <a:off x="4002836" y="1596406"/>
              <a:ext cx="417394" cy="564044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chemeClr val="accent6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accent3">
                <a:hueOff val="3750088"/>
                <a:satOff val="-5627"/>
                <a:lumOff val="-915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Стрелка вправо 4"/>
            <p:cNvSpPr txBox="1"/>
            <p:nvPr/>
          </p:nvSpPr>
          <p:spPr>
            <a:xfrm rot="16310078">
              <a:off x="4063441" y="1771792"/>
              <a:ext cx="292176" cy="3384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/>
            </a:p>
          </p:txBody>
        </p:sp>
      </p:grpSp>
      <p:sp>
        <p:nvSpPr>
          <p:cNvPr id="29" name="Стрелка вправо 28"/>
          <p:cNvSpPr/>
          <p:nvPr/>
        </p:nvSpPr>
        <p:spPr>
          <a:xfrm rot="2617655">
            <a:off x="6832427" y="4420844"/>
            <a:ext cx="864126" cy="484508"/>
          </a:xfrm>
          <a:prstGeom prst="rightArrow">
            <a:avLst>
              <a:gd name="adj1" fmla="val 60000"/>
              <a:gd name="adj2" fmla="val 50000"/>
            </a:avLst>
          </a:prstGeom>
          <a:solidFill>
            <a:srgbClr val="7030A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11250264"/>
              <a:satOff val="-16880"/>
              <a:lumOff val="-2745"/>
              <a:alphaOff val="0"/>
            </a:schemeClr>
          </a:fillRef>
          <a:effectRef idx="3">
            <a:schemeClr val="accent3">
              <a:hueOff val="11250264"/>
              <a:satOff val="-16880"/>
              <a:lumOff val="-2745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857870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Прямая со стрелкой 78"/>
          <p:cNvCxnSpPr/>
          <p:nvPr/>
        </p:nvCxnSpPr>
        <p:spPr>
          <a:xfrm>
            <a:off x="251520" y="5661248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Заголовок 49"/>
          <p:cNvSpPr>
            <a:spLocks noGrp="1"/>
          </p:cNvSpPr>
          <p:nvPr>
            <p:ph type="title"/>
          </p:nvPr>
        </p:nvSpPr>
        <p:spPr>
          <a:xfrm>
            <a:off x="755576" y="45855"/>
            <a:ext cx="7272808" cy="718849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Проблемное поле в управленческой деятельности </a:t>
            </a:r>
            <a:endParaRPr lang="ru-RU" sz="2000" dirty="0"/>
          </a:p>
        </p:txBody>
      </p:sp>
      <p:sp>
        <p:nvSpPr>
          <p:cNvPr id="54" name="Овал 53"/>
          <p:cNvSpPr/>
          <p:nvPr/>
        </p:nvSpPr>
        <p:spPr>
          <a:xfrm>
            <a:off x="1619672" y="1124744"/>
            <a:ext cx="2232248" cy="1346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Повышенная тревожность </a:t>
            </a:r>
            <a:endParaRPr lang="ru-RU" dirty="0"/>
          </a:p>
        </p:txBody>
      </p:sp>
      <p:sp>
        <p:nvSpPr>
          <p:cNvPr id="56" name="Овал 55"/>
          <p:cNvSpPr/>
          <p:nvPr/>
        </p:nvSpPr>
        <p:spPr>
          <a:xfrm>
            <a:off x="5004048" y="1196752"/>
            <a:ext cx="2232248" cy="1274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Поиск и удержание  молодых кадров </a:t>
            </a:r>
            <a:endParaRPr lang="ru-RU" dirty="0"/>
          </a:p>
        </p:txBody>
      </p:sp>
      <p:sp>
        <p:nvSpPr>
          <p:cNvPr id="58" name="Овал 57"/>
          <p:cNvSpPr/>
          <p:nvPr/>
        </p:nvSpPr>
        <p:spPr>
          <a:xfrm>
            <a:off x="3131840" y="2924944"/>
            <a:ext cx="2426568" cy="12024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Часто меняющаяся нормативная  база </a:t>
            </a:r>
            <a:endParaRPr lang="ru-RU" dirty="0"/>
          </a:p>
        </p:txBody>
      </p:sp>
      <p:sp>
        <p:nvSpPr>
          <p:cNvPr id="62" name="Овал 61"/>
          <p:cNvSpPr/>
          <p:nvPr/>
        </p:nvSpPr>
        <p:spPr>
          <a:xfrm>
            <a:off x="0" y="1268760"/>
            <a:ext cx="1418456" cy="72008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Дробление больших задач на мелкие</a:t>
            </a:r>
            <a:endParaRPr lang="ru-RU" sz="1100" dirty="0"/>
          </a:p>
        </p:txBody>
      </p:sp>
      <p:sp>
        <p:nvSpPr>
          <p:cNvPr id="63" name="Овал 62"/>
          <p:cNvSpPr/>
          <p:nvPr/>
        </p:nvSpPr>
        <p:spPr>
          <a:xfrm>
            <a:off x="0" y="2348880"/>
            <a:ext cx="1597968" cy="64807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Акцент на том, что уже есть</a:t>
            </a:r>
            <a:endParaRPr lang="ru-RU" sz="1100" dirty="0"/>
          </a:p>
        </p:txBody>
      </p:sp>
      <p:sp>
        <p:nvSpPr>
          <p:cNvPr id="64" name="Овал 63"/>
          <p:cNvSpPr/>
          <p:nvPr/>
        </p:nvSpPr>
        <p:spPr>
          <a:xfrm>
            <a:off x="179512" y="3140968"/>
            <a:ext cx="1562472" cy="79208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Визуализация победы, а не провала </a:t>
            </a:r>
            <a:endParaRPr lang="ru-RU" sz="1100" dirty="0"/>
          </a:p>
        </p:txBody>
      </p:sp>
      <p:sp>
        <p:nvSpPr>
          <p:cNvPr id="65" name="Овал 64"/>
          <p:cNvSpPr/>
          <p:nvPr/>
        </p:nvSpPr>
        <p:spPr>
          <a:xfrm>
            <a:off x="7308304" y="1052736"/>
            <a:ext cx="1634480" cy="64807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Обучение своих кадров </a:t>
            </a:r>
            <a:endParaRPr lang="ru-RU" sz="1100" dirty="0"/>
          </a:p>
        </p:txBody>
      </p:sp>
      <p:sp>
        <p:nvSpPr>
          <p:cNvPr id="66" name="Овал 65"/>
          <p:cNvSpPr/>
          <p:nvPr/>
        </p:nvSpPr>
        <p:spPr>
          <a:xfrm>
            <a:off x="5652120" y="3501008"/>
            <a:ext cx="1706488" cy="72008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Помощь профессионалов </a:t>
            </a:r>
            <a:endParaRPr lang="ru-RU" sz="1100" dirty="0"/>
          </a:p>
        </p:txBody>
      </p:sp>
      <p:sp>
        <p:nvSpPr>
          <p:cNvPr id="67" name="Овал 66"/>
          <p:cNvSpPr/>
          <p:nvPr/>
        </p:nvSpPr>
        <p:spPr>
          <a:xfrm>
            <a:off x="5724128" y="4509120"/>
            <a:ext cx="1634480" cy="72008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Работа в группах </a:t>
            </a:r>
            <a:endParaRPr lang="ru-RU" sz="1100" dirty="0"/>
          </a:p>
        </p:txBody>
      </p:sp>
      <p:sp>
        <p:nvSpPr>
          <p:cNvPr id="68" name="Овал 67"/>
          <p:cNvSpPr/>
          <p:nvPr/>
        </p:nvSpPr>
        <p:spPr>
          <a:xfrm>
            <a:off x="7293496" y="1844824"/>
            <a:ext cx="1850504" cy="72008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Наставничество </a:t>
            </a:r>
            <a:endParaRPr lang="ru-RU" sz="1100" dirty="0"/>
          </a:p>
        </p:txBody>
      </p:sp>
      <p:sp>
        <p:nvSpPr>
          <p:cNvPr id="70" name="Овал 69"/>
          <p:cNvSpPr/>
          <p:nvPr/>
        </p:nvSpPr>
        <p:spPr>
          <a:xfrm>
            <a:off x="7308304" y="2852936"/>
            <a:ext cx="1634480" cy="648072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Сильная корпоративная культура </a:t>
            </a:r>
            <a:endParaRPr lang="ru-RU" sz="1100" dirty="0"/>
          </a:p>
        </p:txBody>
      </p:sp>
      <p:sp>
        <p:nvSpPr>
          <p:cNvPr id="72" name="Овал 71"/>
          <p:cNvSpPr/>
          <p:nvPr/>
        </p:nvSpPr>
        <p:spPr>
          <a:xfrm>
            <a:off x="5580112" y="5661248"/>
            <a:ext cx="1728192" cy="914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Обучение, семинары, практикумы</a:t>
            </a:r>
            <a:endParaRPr lang="ru-RU" sz="1100" dirty="0"/>
          </a:p>
        </p:txBody>
      </p:sp>
      <p:cxnSp>
        <p:nvCxnSpPr>
          <p:cNvPr id="76" name="Прямая со стрелкой 75"/>
          <p:cNvCxnSpPr>
            <a:endCxn id="65" idx="2"/>
          </p:cNvCxnSpPr>
          <p:nvPr/>
        </p:nvCxnSpPr>
        <p:spPr>
          <a:xfrm flipV="1">
            <a:off x="7092280" y="1376772"/>
            <a:ext cx="216024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/>
          <p:cNvCxnSpPr>
            <a:endCxn id="68" idx="2"/>
          </p:cNvCxnSpPr>
          <p:nvPr/>
        </p:nvCxnSpPr>
        <p:spPr>
          <a:xfrm>
            <a:off x="7092280" y="2132856"/>
            <a:ext cx="20121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6804248" y="2348880"/>
            <a:ext cx="648072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 стрелкой 87"/>
          <p:cNvCxnSpPr/>
          <p:nvPr/>
        </p:nvCxnSpPr>
        <p:spPr>
          <a:xfrm>
            <a:off x="5508104" y="3356992"/>
            <a:ext cx="28803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 стрелкой 91"/>
          <p:cNvCxnSpPr>
            <a:stCxn id="58" idx="5"/>
          </p:cNvCxnSpPr>
          <p:nvPr/>
        </p:nvCxnSpPr>
        <p:spPr>
          <a:xfrm>
            <a:off x="5203045" y="3951284"/>
            <a:ext cx="593091" cy="8458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>
            <a:stCxn id="54" idx="1"/>
            <a:endCxn id="62" idx="6"/>
          </p:cNvCxnSpPr>
          <p:nvPr/>
        </p:nvCxnSpPr>
        <p:spPr>
          <a:xfrm flipH="1">
            <a:off x="1418456" y="1321927"/>
            <a:ext cx="528121" cy="3068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 стрелкой 97"/>
          <p:cNvCxnSpPr>
            <a:stCxn id="54" idx="3"/>
            <a:endCxn id="63" idx="6"/>
          </p:cNvCxnSpPr>
          <p:nvPr/>
        </p:nvCxnSpPr>
        <p:spPr>
          <a:xfrm flipH="1">
            <a:off x="1597968" y="2274009"/>
            <a:ext cx="348609" cy="3989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/>
          <p:cNvCxnSpPr/>
          <p:nvPr/>
        </p:nvCxnSpPr>
        <p:spPr>
          <a:xfrm flipH="1">
            <a:off x="1691680" y="2492896"/>
            <a:ext cx="864096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>
            <a:stCxn id="58" idx="4"/>
          </p:cNvCxnSpPr>
          <p:nvPr/>
        </p:nvCxnSpPr>
        <p:spPr>
          <a:xfrm>
            <a:off x="4345124" y="4127376"/>
            <a:ext cx="1306996" cy="17498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296840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eb6759f83b5878f90dee8f792aa1351d9fd64c3"/>
</p:tagLst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12045</TotalTime>
  <Words>245</Words>
  <Application>Microsoft Office PowerPoint</Application>
  <PresentationFormat>Экран (4:3)</PresentationFormat>
  <Paragraphs>36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                        Модель управления инновационной    деятельностью</vt:lpstr>
      <vt:lpstr>Слайд 3</vt:lpstr>
      <vt:lpstr>Проблемное поле в управленческой деятельности 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Фигуры в оттенках красного</dc:title>
  <dc:creator>obstinate</dc:creator>
  <dc:description>Шаблон презентации с сайта https://presentation-creation.ru/</dc:description>
  <cp:lastModifiedBy>Дет. Сад 583</cp:lastModifiedBy>
  <cp:revision>1894</cp:revision>
  <dcterms:created xsi:type="dcterms:W3CDTF">2018-02-25T09:09:03Z</dcterms:created>
  <dcterms:modified xsi:type="dcterms:W3CDTF">2024-01-12T08:21:54Z</dcterms:modified>
</cp:coreProperties>
</file>