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19"/>
  </p:notesMasterIdLst>
  <p:sldIdLst>
    <p:sldId id="294" r:id="rId2"/>
    <p:sldId id="295" r:id="rId3"/>
    <p:sldId id="292" r:id="rId4"/>
    <p:sldId id="281" r:id="rId5"/>
    <p:sldId id="282" r:id="rId6"/>
    <p:sldId id="283" r:id="rId7"/>
    <p:sldId id="284" r:id="rId8"/>
    <p:sldId id="260" r:id="rId9"/>
    <p:sldId id="287" r:id="rId10"/>
    <p:sldId id="267" r:id="rId11"/>
    <p:sldId id="273" r:id="rId12"/>
    <p:sldId id="296" r:id="rId13"/>
    <p:sldId id="291" r:id="rId14"/>
    <p:sldId id="277" r:id="rId15"/>
    <p:sldId id="268" r:id="rId16"/>
    <p:sldId id="275" r:id="rId17"/>
    <p:sldId id="26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6" d="100"/>
          <a:sy n="86" d="100"/>
        </p:scale>
        <p:origin x="-90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60643-0086-4E14-B04F-1F44265F1B0F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3E1953-16B3-43A7-B1B7-67B2B6BB4E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941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AAB4-7021-42B1-82E7-AC4B82821202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5BE7-E400-47CE-9591-C4434D991D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AAB4-7021-42B1-82E7-AC4B82821202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5BE7-E400-47CE-9591-C4434D991D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AAB4-7021-42B1-82E7-AC4B82821202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5BE7-E400-47CE-9591-C4434D991D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AAB4-7021-42B1-82E7-AC4B82821202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5BE7-E400-47CE-9591-C4434D991D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AAB4-7021-42B1-82E7-AC4B82821202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5BE7-E400-47CE-9591-C4434D991D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AAB4-7021-42B1-82E7-AC4B82821202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5BE7-E400-47CE-9591-C4434D991D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AAB4-7021-42B1-82E7-AC4B82821202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5BE7-E400-47CE-9591-C4434D991D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AAB4-7021-42B1-82E7-AC4B82821202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5BE7-E400-47CE-9591-C4434D991D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AAB4-7021-42B1-82E7-AC4B82821202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5BE7-E400-47CE-9591-C4434D991D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AAB4-7021-42B1-82E7-AC4B82821202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5BE7-E400-47CE-9591-C4434D991D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1AAB4-7021-42B1-82E7-AC4B82821202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E5BE7-E400-47CE-9591-C4434D991D1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1AAB4-7021-42B1-82E7-AC4B82821202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E5BE7-E400-47CE-9591-C4434D991D1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smtClean="0">
              <a:solidFill>
                <a:schemeClr val="tx1"/>
              </a:solidFill>
            </a:endParaRPr>
          </a:p>
        </p:txBody>
      </p:sp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7"/>
          <p:cNvSpPr>
            <a:spLocks noGrp="1"/>
          </p:cNvSpPr>
          <p:nvPr>
            <p:ph type="ctrTitle"/>
          </p:nvPr>
        </p:nvSpPr>
        <p:spPr>
          <a:xfrm>
            <a:off x="611560" y="692697"/>
            <a:ext cx="7846640" cy="3744416"/>
          </a:xfrm>
        </p:spPr>
        <p:txBody>
          <a:bodyPr>
            <a:normAutofit fontScale="90000"/>
          </a:bodyPr>
          <a:lstStyle/>
          <a:p>
            <a:pPr lvl="0" eaLnBrk="1" hangingPunct="1"/>
            <a:r>
              <a:rPr lang="ru-RU" sz="6000" b="1" i="1" dirty="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sz="6000" b="1" i="1" dirty="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sz="6000" b="1" i="1" dirty="0" smtClean="0">
                <a:solidFill>
                  <a:srgbClr val="FF0000"/>
                </a:solidFill>
                <a:latin typeface="Times New Roman" pitchFamily="18" charset="0"/>
              </a:rPr>
              <a:t>«Край – родной»</a:t>
            </a:r>
            <a:br>
              <a:rPr lang="ru-RU" sz="6000" b="1" i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sz="1800" b="1" i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</a:t>
            </a:r>
            <a:r>
              <a:rPr lang="ru-RU" sz="1800" b="1" i="1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ополнительная </a:t>
            </a:r>
            <a:r>
              <a:rPr lang="ru-RU" sz="1800" b="1" i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общеразвивающая программа  </a:t>
            </a:r>
            <a:br>
              <a:rPr lang="ru-RU" sz="1800" b="1" i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600" b="1" i="1" dirty="0" smtClean="0">
                <a:solidFill>
                  <a:prstClr val="black"/>
                </a:solidFill>
                <a:latin typeface="Times New Roman" pitchFamily="18" charset="0"/>
              </a:rPr>
              <a:t>для </a:t>
            </a:r>
            <a:r>
              <a:rPr lang="ru-RU" sz="1600" b="1" i="1" dirty="0">
                <a:solidFill>
                  <a:prstClr val="black"/>
                </a:solidFill>
                <a:latin typeface="Times New Roman" pitchFamily="18" charset="0"/>
              </a:rPr>
              <a:t>детей дошкольного возраста </a:t>
            </a:r>
            <a:br>
              <a:rPr lang="ru-RU" sz="1600" b="1" i="1" dirty="0">
                <a:solidFill>
                  <a:prstClr val="black"/>
                </a:solidFill>
                <a:latin typeface="Times New Roman" pitchFamily="18" charset="0"/>
              </a:rPr>
            </a:br>
            <a:r>
              <a:rPr lang="ru-RU" sz="1600" b="1" i="1" dirty="0">
                <a:solidFill>
                  <a:prstClr val="black"/>
                </a:solidFill>
                <a:latin typeface="Times New Roman" pitchFamily="18" charset="0"/>
              </a:rPr>
              <a:t>от </a:t>
            </a:r>
            <a:r>
              <a:rPr lang="ru-RU" sz="1600" b="1" i="1" dirty="0" smtClean="0">
                <a:solidFill>
                  <a:prstClr val="black"/>
                </a:solidFill>
                <a:latin typeface="Times New Roman" pitchFamily="18" charset="0"/>
              </a:rPr>
              <a:t>3- 7 </a:t>
            </a:r>
            <a:r>
              <a:rPr lang="ru-RU" sz="1600" b="1" i="1" dirty="0">
                <a:solidFill>
                  <a:prstClr val="black"/>
                </a:solidFill>
                <a:latin typeface="Times New Roman" pitchFamily="18" charset="0"/>
              </a:rPr>
              <a:t>лет</a:t>
            </a:r>
            <a:r>
              <a:rPr lang="ru-RU" b="1" i="1" dirty="0">
                <a:solidFill>
                  <a:prstClr val="black"/>
                </a:solidFill>
                <a:latin typeface="Times New Roman" pitchFamily="18" charset="0"/>
              </a:rPr>
              <a:t/>
            </a:r>
            <a:br>
              <a:rPr lang="ru-RU" b="1" i="1" dirty="0">
                <a:solidFill>
                  <a:prstClr val="black"/>
                </a:solidFill>
                <a:latin typeface="Times New Roman" pitchFamily="18" charset="0"/>
              </a:rPr>
            </a:br>
            <a:r>
              <a:rPr lang="ru-RU" sz="1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Социально-педагогической направленности </a:t>
            </a:r>
            <a:br>
              <a:rPr lang="ru-RU" sz="1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 </a:t>
            </a:r>
            <a:r>
              <a:rPr lang="ru-RU" sz="1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дополнительного образования </a:t>
            </a:r>
            <a:br>
              <a:rPr lang="ru-RU" sz="1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БУЛАВИНА ЛИДИЯ АЛЕКСАНДРОВНА</a:t>
            </a:r>
            <a:r>
              <a:rPr lang="ru-RU" sz="1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</a:t>
            </a:r>
            <a:r>
              <a:rPr lang="ru-RU" sz="18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Педагогический стаж работы – 37 лет</a:t>
            </a:r>
            <a:r>
              <a:rPr lang="ru-RU" sz="1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prstClr val="black"/>
                </a:solidFill>
                <a:latin typeface="Times New Roman" pitchFamily="18" charset="0"/>
              </a:rPr>
              <a:t/>
            </a:r>
            <a:br>
              <a:rPr lang="ru-RU" b="1" i="1" dirty="0">
                <a:solidFill>
                  <a:prstClr val="black"/>
                </a:solidFill>
                <a:latin typeface="Times New Roman" pitchFamily="18" charset="0"/>
              </a:rPr>
            </a:br>
            <a:endParaRPr lang="ru-RU" sz="6000" b="1" i="1" dirty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2052" name="Picture 4" descr="C:\Users\1\Desktop\бб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50" y="3714752"/>
            <a:ext cx="2448272" cy="285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41FFE54A-5928-43E0-A7EF-B58248BBC451}"/>
              </a:ext>
            </a:extLst>
          </p:cNvPr>
          <p:cNvSpPr/>
          <p:nvPr/>
        </p:nvSpPr>
        <p:spPr>
          <a:xfrm>
            <a:off x="5271378" y="2813447"/>
            <a:ext cx="3547908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700" cap="all" dirty="0" smtClean="0">
                <a:ln w="3175" cmpd="sng">
                  <a:noFill/>
                </a:ln>
                <a:solidFill>
                  <a:prstClr val="white"/>
                </a:solidFill>
              </a:rPr>
              <a:t>среда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13500"/>
          <a:stretch>
            <a:fillRect/>
          </a:stretch>
        </p:blipFill>
        <p:spPr bwMode="auto">
          <a:xfrm>
            <a:off x="5135880" y="928670"/>
            <a:ext cx="3830989" cy="5091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t="10000"/>
          <a:stretch>
            <a:fillRect/>
          </a:stretch>
        </p:blipFill>
        <p:spPr bwMode="auto">
          <a:xfrm>
            <a:off x="2571736" y="928670"/>
            <a:ext cx="2423160" cy="5114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 descr="C:\Users\User\Searches\Desktop\фото из ВК для аттестации\7d1e6ab3-554f-4f5f-86be-e7466a8b9855.jpg"/>
          <p:cNvPicPr>
            <a:picLocks noChangeAspect="1" noChangeArrowheads="1"/>
          </p:cNvPicPr>
          <p:nvPr/>
        </p:nvPicPr>
        <p:blipFill>
          <a:blip r:embed="rId4" cstate="print"/>
          <a:srcRect t="8924" r="16998"/>
          <a:stretch>
            <a:fillRect/>
          </a:stretch>
        </p:blipFill>
        <p:spPr bwMode="auto">
          <a:xfrm>
            <a:off x="0" y="857232"/>
            <a:ext cx="2326316" cy="52014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526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099" y="0"/>
            <a:ext cx="8393724" cy="93354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Мини-музей «Русская изба»: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274" name="Picture 2" descr="C:\Users\User\Searches\Desktop\фото из ВК для аттестации\фото для аттестации\IMG_20221007_1042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000108"/>
            <a:ext cx="2665089" cy="2749689"/>
          </a:xfrm>
          <a:prstGeom prst="rect">
            <a:avLst/>
          </a:prstGeom>
          <a:noFill/>
        </p:spPr>
      </p:pic>
      <p:pic>
        <p:nvPicPr>
          <p:cNvPr id="12289" name="Picture 1" descr="C:\Users\User\Searches\Desktop\фото из ВК для аттестации\фото для аттестации\IMG_20221007_1044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4214818"/>
            <a:ext cx="2643206" cy="2468880"/>
          </a:xfrm>
          <a:prstGeom prst="rect">
            <a:avLst/>
          </a:prstGeom>
          <a:noFill/>
        </p:spPr>
      </p:pic>
      <p:pic>
        <p:nvPicPr>
          <p:cNvPr id="12290" name="Picture 2" descr="C:\Users\User\Searches\Desktop\ЭЛЕКТРОННОЕ ПОРТФОЛИО К АТТЕСТАЦИИ\IMG_20181129_1654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4071942"/>
            <a:ext cx="2402968" cy="2557981"/>
          </a:xfrm>
          <a:prstGeom prst="rect">
            <a:avLst/>
          </a:prstGeom>
          <a:noFill/>
        </p:spPr>
      </p:pic>
      <p:pic>
        <p:nvPicPr>
          <p:cNvPr id="8194" name="Picture 2" descr="C:\Users\User\Searches\Desktop\ПРЕЗ ДОП УС\pBttuajqIOXWRs-ZpX-AWfMTcZ3dIDpf0JPvHdx_qBtPAEUEzjN9BJLFK8vd_gM42kXoQbhDDx4pLOFKV1jDk7jq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928670"/>
            <a:ext cx="2763940" cy="270032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Searches\Desktop\ПРЕЗ ДОП УС\p_08huiNxp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571480"/>
            <a:ext cx="3386979" cy="3500462"/>
          </a:xfrm>
          <a:prstGeom prst="rect">
            <a:avLst/>
          </a:prstGeom>
          <a:noFill/>
        </p:spPr>
      </p:pic>
      <p:pic>
        <p:nvPicPr>
          <p:cNvPr id="2051" name="Picture 3" descr="C:\Users\User\Searches\Desktop\ПРЕЗ ДОП УС\jo5aje4-kxc_e5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642918"/>
            <a:ext cx="4429156" cy="2950389"/>
          </a:xfrm>
          <a:prstGeom prst="rect">
            <a:avLst/>
          </a:prstGeom>
          <a:noFill/>
        </p:spPr>
      </p:pic>
      <p:pic>
        <p:nvPicPr>
          <p:cNvPr id="2053" name="Picture 5" descr="C:\Users\User\Searches\Desktop\ПРЕЗ ДОП УС\37f691a1bb972775b7b35e7cf1066f4c53765b03 -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877974"/>
            <a:ext cx="4214842" cy="2409757"/>
          </a:xfrm>
          <a:prstGeom prst="rect">
            <a:avLst/>
          </a:prstGeom>
          <a:noFill/>
        </p:spPr>
      </p:pic>
      <p:pic>
        <p:nvPicPr>
          <p:cNvPr id="2054" name="Picture 6" descr="C:\Users\User\Searches\Desktop\ПРЕЗ ДОП УС\adcb1f3a-7020-5e74-bcee-d862ed669d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4357694"/>
            <a:ext cx="3214710" cy="19907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User\Searches\Desktop\ПРЕЗ ДОП УС\BNrXTYZ04nuUrNKesYVoXhudavm5oCcU_eC0f-4N7x5mS8r6a0mq7ovct97BM3vaCz2nxUFT13TlXEkpjLCzTj7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8286808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5389" y="177803"/>
            <a:ext cx="7339012" cy="65910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Народные куклы-обереги: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323" name="Picture 3" descr="C:\Users\User\Searches\Desktop\ЭЛЕКТРОННОЕ ПОРТФОЛИО К АТТЕСТАЦИИ\кукла из трав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1142984"/>
            <a:ext cx="2758698" cy="2946173"/>
          </a:xfrm>
          <a:prstGeom prst="rect">
            <a:avLst/>
          </a:prstGeom>
          <a:noFill/>
        </p:spPr>
      </p:pic>
      <p:pic>
        <p:nvPicPr>
          <p:cNvPr id="56329" name="Picture 9" descr="C:\Users\User\Searches\Desktop\фото из ВК для аттестации\IMG_20230104_2229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0180" y="4417017"/>
            <a:ext cx="3223095" cy="2208508"/>
          </a:xfrm>
          <a:prstGeom prst="rect">
            <a:avLst/>
          </a:prstGeom>
          <a:noFill/>
        </p:spPr>
      </p:pic>
      <p:pic>
        <p:nvPicPr>
          <p:cNvPr id="2050" name="Picture 2" descr="C:\Users\User\Searches\Desktop\фото из ВК для аттестации\8d64990a-6b07-4079-857e-6b15668391e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95240" y="1131376"/>
            <a:ext cx="2270811" cy="2997370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357694"/>
            <a:ext cx="280474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7" name="Picture 1" descr="C:\Users\User\Searches\Desktop\ЭЛЕКТРОННОЕ ПОРТФОЛИО К АТТЕСТАЦИИ\IMG_20181029_1437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14991" y="4475808"/>
            <a:ext cx="1626624" cy="2168832"/>
          </a:xfrm>
          <a:prstGeom prst="rect">
            <a:avLst/>
          </a:prstGeom>
          <a:noFill/>
        </p:spPr>
      </p:pic>
      <p:pic>
        <p:nvPicPr>
          <p:cNvPr id="11" name="Picture 4" descr="C:\Users\User\Searches\Desktop\ПРЕЗ ДОП УС\tc-aCf2Si7_LOGVI34D9DJwg9l5frVwqpkLQIZ1SnXQQ_QQQeo1l_jKzpO65WDMvShPXWoYF85XOqvyhFKxKH2_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1214422"/>
            <a:ext cx="2786114" cy="285746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Searches\Desktop\ЭЛЕКТРОННОЕ ПОРТФОЛИО К АТТЕСТАЦИИ\интеракт дос хлеб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1" y="357166"/>
            <a:ext cx="3357586" cy="2857520"/>
          </a:xfrm>
          <a:prstGeom prst="rect">
            <a:avLst/>
          </a:prstGeom>
          <a:noFill/>
        </p:spPr>
      </p:pic>
      <p:pic>
        <p:nvPicPr>
          <p:cNvPr id="10" name="Picture 9" descr="C:\Users\User\Searches\Desktop\фото из ВК для аттестации\l2_wpFQv9F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285728"/>
            <a:ext cx="3304217" cy="3000396"/>
          </a:xfrm>
          <a:prstGeom prst="rect">
            <a:avLst/>
          </a:prstGeom>
          <a:noFill/>
        </p:spPr>
      </p:pic>
      <p:pic>
        <p:nvPicPr>
          <p:cNvPr id="7170" name="Picture 2" descr="C:\Users\User\Searches\Desktop\ПРЕЗ ДОП УС\ssbT-y6IoPpe2bHibhvAUscVZwpl2gWNDWcdBrIt79ucEyJ1lbWmscRZ5h0xkTtBbdvmjqn-hd-cCUJDTsnV_Mu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3500438"/>
            <a:ext cx="3214710" cy="3214686"/>
          </a:xfrm>
          <a:prstGeom prst="rect">
            <a:avLst/>
          </a:prstGeom>
          <a:noFill/>
        </p:spPr>
      </p:pic>
      <p:pic>
        <p:nvPicPr>
          <p:cNvPr id="7173" name="Picture 5" descr="C:\Users\User\Searches\Desktop\ПРЕЗ ДОП УС\pPjrc2IPdN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9" y="3500438"/>
            <a:ext cx="3357586" cy="3214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506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E5967B1-1699-47C4-9679-8F13BD883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330" y="222260"/>
            <a:ext cx="7277635" cy="43515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Праздник «Уральский перепляс»: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User\Searches\Desktop\ЭЛЕКТРОННОЕ ПОРТФОЛИО К АТТЕСТАЦИИ\Перепляс 2019\перепляс2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9953" y="1089043"/>
            <a:ext cx="3333715" cy="2199280"/>
          </a:xfrm>
          <a:prstGeom prst="rect">
            <a:avLst/>
          </a:prstGeom>
          <a:noFill/>
        </p:spPr>
      </p:pic>
      <p:pic>
        <p:nvPicPr>
          <p:cNvPr id="9" name="Picture 3" descr="C:\Users\User\Searches\Desktop\фото из ВК для аттестации\J7ZADzVL1e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5409" y="1070151"/>
            <a:ext cx="3132463" cy="2253341"/>
          </a:xfrm>
          <a:prstGeom prst="rect">
            <a:avLst/>
          </a:prstGeom>
          <a:noFill/>
        </p:spPr>
      </p:pic>
      <p:pic>
        <p:nvPicPr>
          <p:cNvPr id="41987" name="Picture 3" descr="C:\Users\User\Searches\Desktop\ЭЛЕКТРОННОЕ ПОРТФОЛИО К АТТЕСТАЦИИ\сентетюрих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600" y="3924895"/>
            <a:ext cx="3556000" cy="2371130"/>
          </a:xfrm>
          <a:prstGeom prst="rect">
            <a:avLst/>
          </a:prstGeom>
          <a:noFill/>
        </p:spPr>
      </p:pic>
      <p:pic>
        <p:nvPicPr>
          <p:cNvPr id="8" name="Picture 2" descr="C:\Users\User\Searches\Desktop\ЭЛЕКТРОННОЕ ПОРТФОЛИО К АТТЕСТАЦИИ\танец мамы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65895" y="4051495"/>
            <a:ext cx="3514158" cy="22845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602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2604BB3-677A-432A-A30B-693D28733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00" y="785795"/>
            <a:ext cx="7339012" cy="2643206"/>
          </a:xfrm>
        </p:spPr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89947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2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755576" y="620688"/>
            <a:ext cx="77768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Цель программы: </a:t>
            </a:r>
            <a:r>
              <a:rPr lang="ru-RU" dirty="0" smtClean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развитие и воспитание  </a:t>
            </a:r>
            <a:r>
              <a:rPr lang="ru-RU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у детей </a:t>
            </a:r>
            <a:r>
              <a:rPr lang="ru-RU" dirty="0" smtClean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дошкольного возраста </a:t>
            </a:r>
            <a:r>
              <a:rPr lang="ru-RU" dirty="0">
                <a:solidFill>
                  <a:srgbClr val="000000"/>
                </a:solidFill>
                <a:cs typeface="Times New Roman" pitchFamily="18" charset="0"/>
              </a:rPr>
              <a:t>нравственно-патриотических чувств в процессе </a:t>
            </a:r>
            <a:r>
              <a:rPr lang="ru-RU" dirty="0" smtClean="0">
                <a:solidFill>
                  <a:srgbClr val="000000"/>
                </a:solidFill>
                <a:cs typeface="Times New Roman" pitchFamily="18" charset="0"/>
              </a:rPr>
              <a:t>получения </a:t>
            </a:r>
            <a:r>
              <a:rPr lang="ru-RU" dirty="0">
                <a:solidFill>
                  <a:srgbClr val="000000"/>
                </a:solidFill>
                <a:cs typeface="Times New Roman" pitchFamily="18" charset="0"/>
              </a:rPr>
              <a:t>знаний и представлений об истории своего родного края </a:t>
            </a:r>
            <a:r>
              <a:rPr lang="ru-RU" dirty="0" smtClean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представлений </a:t>
            </a:r>
            <a:r>
              <a:rPr lang="ru-RU" dirty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о родном городе и  уральском крае, истории, достопримечательностях, природных богатствах, социально-экономической значимости, символике родного края, возникновение стойкого интереса к прошлому, настоящему и будущему родного города, чувства ответственности, гордости, любви и патриотизма</a:t>
            </a:r>
            <a:r>
              <a:rPr lang="ru-RU" dirty="0" smtClean="0">
                <a:solidFill>
                  <a:srgbClr val="000000"/>
                </a:solidFill>
                <a:ea typeface="Times New Roman"/>
                <a:cs typeface="Times New Roman" pitchFamily="18" charset="0"/>
              </a:rPr>
              <a:t>.</a:t>
            </a:r>
            <a:r>
              <a:rPr lang="ru-RU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endParaRPr lang="ru-RU" dirty="0">
              <a:effectLst/>
              <a:ea typeface="Times New Roman"/>
              <a:cs typeface="Times New Roman" pitchFamily="18" charset="0"/>
            </a:endParaRPr>
          </a:p>
        </p:txBody>
      </p:sp>
      <p:pic>
        <p:nvPicPr>
          <p:cNvPr id="1026" name="Picture 2" descr="C:\Users\1\Desktop\TvyeM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12318"/>
            <a:ext cx="2123444" cy="225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VMQGq3EDwEEdafGfTrMFmq-uhUExK6Qs-v_flbyLNJXgdr9QBY5HN1YwCWMuWnlGCQTAuRZv4GWZg92RFUb9NB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996952"/>
            <a:ext cx="2697238" cy="359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882" y="2780928"/>
            <a:ext cx="2744420" cy="381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Searches\Desktop\1. Титульный лис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3714776" cy="5929354"/>
          </a:xfrm>
          <a:prstGeom prst="rect">
            <a:avLst/>
          </a:prstGeom>
          <a:noFill/>
        </p:spPr>
      </p:pic>
      <p:pic>
        <p:nvPicPr>
          <p:cNvPr id="10243" name="Picture 3" descr="C:\Users\User\Contacts\Pictures\4. Мое им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214290"/>
            <a:ext cx="3214710" cy="4776116"/>
          </a:xfrm>
          <a:prstGeom prst="rect">
            <a:avLst/>
          </a:prstGeom>
          <a:noFill/>
        </p:spPr>
      </p:pic>
      <p:pic>
        <p:nvPicPr>
          <p:cNvPr id="10244" name="Picture 4" descr="C:\Users\User\Searches\Desktop\5. Моя родословна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2643182"/>
            <a:ext cx="2626164" cy="37147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человек, вода, небо, внешний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2C60430C-94B5-4A52-B51E-2F3C23682F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b="20600"/>
          <a:stretch/>
        </p:blipFill>
        <p:spPr>
          <a:xfrm>
            <a:off x="428596" y="571480"/>
            <a:ext cx="3214710" cy="3143272"/>
          </a:xfrm>
          <a:prstGeom prst="rect">
            <a:avLst/>
          </a:prstGeom>
        </p:spPr>
      </p:pic>
      <p:pic>
        <p:nvPicPr>
          <p:cNvPr id="4099" name="Picture 3" descr="C:\Users\User\Searches\Desktop\ПРЕЗ ДОП УС\72ff135213c193944c868c9b0960592d-800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571480"/>
            <a:ext cx="4286253" cy="3143272"/>
          </a:xfrm>
          <a:prstGeom prst="rect">
            <a:avLst/>
          </a:prstGeom>
          <a:noFill/>
        </p:spPr>
      </p:pic>
      <p:pic>
        <p:nvPicPr>
          <p:cNvPr id="4100" name="Picture 4" descr="C:\Users\User\Searches\Desktop\ПРЕЗ ДОП УС\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3857628"/>
            <a:ext cx="4286280" cy="2656876"/>
          </a:xfrm>
          <a:prstGeom prst="rect">
            <a:avLst/>
          </a:prstGeom>
          <a:noFill/>
        </p:spPr>
      </p:pic>
      <p:pic>
        <p:nvPicPr>
          <p:cNvPr id="4101" name="Picture 5" descr="C:\Users\User\Searches\Desktop\ПРЕЗ ДОП УС\700_500_fixedwidt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929066"/>
            <a:ext cx="3587744" cy="25665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Searches\Desktop\ПРЕЗ ДОП УС\93ffe02a04b0b52464b5c697e3c62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857232"/>
            <a:ext cx="2071702" cy="2547175"/>
          </a:xfrm>
          <a:prstGeom prst="rect">
            <a:avLst/>
          </a:prstGeom>
          <a:noFill/>
        </p:spPr>
      </p:pic>
      <p:pic>
        <p:nvPicPr>
          <p:cNvPr id="1027" name="Picture 3" descr="C:\Users\User\Searches\Desktop\ПРЕЗ ДОП УС\639447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3786190"/>
            <a:ext cx="3817964" cy="2147605"/>
          </a:xfrm>
          <a:prstGeom prst="rect">
            <a:avLst/>
          </a:prstGeom>
          <a:noFill/>
        </p:spPr>
      </p:pic>
      <p:pic>
        <p:nvPicPr>
          <p:cNvPr id="1028" name="Picture 4" descr="C:\Users\User\Searches\Desktop\ПРЕЗ ДОП УС\c42f081443d11d6ed283d00b228d058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857232"/>
            <a:ext cx="1857388" cy="2496734"/>
          </a:xfrm>
          <a:prstGeom prst="rect">
            <a:avLst/>
          </a:prstGeom>
          <a:noFill/>
        </p:spPr>
      </p:pic>
      <p:pic>
        <p:nvPicPr>
          <p:cNvPr id="1029" name="Picture 5" descr="C:\Users\User\Searches\Desktop\ПРЕЗ ДОП УС\eb99eb9daccb139f1d1a8ce78a720e0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3857628"/>
            <a:ext cx="3060507" cy="2025091"/>
          </a:xfrm>
          <a:prstGeom prst="rect">
            <a:avLst/>
          </a:prstGeom>
          <a:noFill/>
        </p:spPr>
      </p:pic>
      <p:pic>
        <p:nvPicPr>
          <p:cNvPr id="1030" name="Picture 6" descr="C:\Users\User\Searches\Desktop\ПРЕЗ ДОП УС\IoMF08Q9xQY4f_hvhAqohDVu1ho-96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3306" y="857232"/>
            <a:ext cx="1984190" cy="25196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1" y="3125387"/>
            <a:ext cx="4357718" cy="3268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C:\Users\User\Searches\Desktop\ПРЕЗ ДОП УС\scale_1200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428604"/>
            <a:ext cx="4143404" cy="2500330"/>
          </a:xfrm>
          <a:prstGeom prst="rect">
            <a:avLst/>
          </a:prstGeom>
          <a:noFill/>
        </p:spPr>
      </p:pic>
      <p:pic>
        <p:nvPicPr>
          <p:cNvPr id="2052" name="Picture 4" descr="C:\Users\User\Searches\Desktop\ПРЕЗ ДОП УС\Косул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428604"/>
            <a:ext cx="3679183" cy="2355096"/>
          </a:xfrm>
          <a:prstGeom prst="rect">
            <a:avLst/>
          </a:prstGeom>
          <a:noFill/>
        </p:spPr>
      </p:pic>
      <p:pic>
        <p:nvPicPr>
          <p:cNvPr id="2053" name="Picture 5" descr="C:\Users\User\Searches\Desktop\ПРЕЗ ДОП УС\e3d9aad6c1464ab09ab473a19e27c2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9" y="3214686"/>
            <a:ext cx="3571899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Searches\Desktop\ПРЕЗ ДОП УС\img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643314"/>
            <a:ext cx="3714776" cy="2786082"/>
          </a:xfrm>
          <a:prstGeom prst="rect">
            <a:avLst/>
          </a:prstGeom>
          <a:noFill/>
        </p:spPr>
      </p:pic>
      <p:pic>
        <p:nvPicPr>
          <p:cNvPr id="3075" name="Picture 3" descr="C:\Users\User\Searches\Desktop\ПРЕЗ ДОП УС\e07c82b2-c260-58d5-92fb-3b6fac2c20a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714356"/>
            <a:ext cx="3857652" cy="2893239"/>
          </a:xfrm>
          <a:prstGeom prst="rect">
            <a:avLst/>
          </a:prstGeom>
          <a:noFill/>
        </p:spPr>
      </p:pic>
      <p:pic>
        <p:nvPicPr>
          <p:cNvPr id="3076" name="Picture 4" descr="C:\Users\User\Searches\Desktop\ПРЕЗ ДОП УС\ad7d27e8-53c7-559d-a38d-d321c0b51ff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714356"/>
            <a:ext cx="3714776" cy="2786082"/>
          </a:xfrm>
          <a:prstGeom prst="rect">
            <a:avLst/>
          </a:prstGeom>
          <a:noFill/>
        </p:spPr>
      </p:pic>
      <p:pic>
        <p:nvPicPr>
          <p:cNvPr id="3077" name="Picture 5" descr="C:\Users\User\Searches\Desktop\ПРЕЗ ДОП УС\1377e94b-a4b5-50de-a97d-e36f31a4c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857628"/>
            <a:ext cx="3555339" cy="2427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319EC97-9543-46AD-9277-F2710BD07E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-296" t="-16874" r="296" b="-5853"/>
          <a:stretch/>
        </p:blipFill>
        <p:spPr>
          <a:xfrm>
            <a:off x="857224" y="0"/>
            <a:ext cx="3353217" cy="3429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A962BBD-A2BF-450B-AD82-77217456DE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042" t="-5122" r="2789" b="-6862"/>
          <a:stretch/>
        </p:blipFill>
        <p:spPr>
          <a:xfrm>
            <a:off x="5429256" y="142852"/>
            <a:ext cx="2622639" cy="3571876"/>
          </a:xfrm>
          <a:prstGeom prst="rect">
            <a:avLst/>
          </a:prstGeom>
        </p:spPr>
      </p:pic>
      <p:pic>
        <p:nvPicPr>
          <p:cNvPr id="6146" name="Picture 2" descr="C:\Users\User\Searches\Desktop\ПРЕЗ ДОП УС\x1KI9K4adXHddtwgEgF_u2VHZ-HbhvmQdZABKrkw6Z_kybKlaVSWDOT2o3eTT3NdsFaK6ciYKvE4JaqUZ5cFimK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5351" y="3571876"/>
            <a:ext cx="2933351" cy="3000396"/>
          </a:xfrm>
          <a:prstGeom prst="rect">
            <a:avLst/>
          </a:prstGeom>
          <a:noFill/>
        </p:spPr>
      </p:pic>
      <p:pic>
        <p:nvPicPr>
          <p:cNvPr id="10" name="Рисунок 9" descr="Изображение выглядит как одежда, внутренний, стена, пол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F53C6E77-F2AD-41E6-9D9D-03A00520FD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18" y="3714752"/>
            <a:ext cx="2571768" cy="297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6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Searches\Desktop\фото из ВК для аттестации\9ZcET0jzVX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1" y="571480"/>
            <a:ext cx="4382447" cy="3357586"/>
          </a:xfrm>
          <a:prstGeom prst="rect">
            <a:avLst/>
          </a:prstGeom>
          <a:noFill/>
        </p:spPr>
      </p:pic>
      <p:pic>
        <p:nvPicPr>
          <p:cNvPr id="4" name="Picture 3" descr="C:\Users\User\Searches\Desktop\фото из ВК для аттестации\SRgU6NZmnn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571480"/>
            <a:ext cx="3741328" cy="3357586"/>
          </a:xfrm>
          <a:prstGeom prst="rect">
            <a:avLst/>
          </a:prstGeom>
          <a:noFill/>
        </p:spPr>
      </p:pic>
      <p:pic>
        <p:nvPicPr>
          <p:cNvPr id="5" name="Picture 2" descr="C:\Users\User\Searches\Desktop\ПРЕЗ ДОП УС\1t70ha_1bj-OD0visg2c1VKnx6nf1lgqMLhiyYXAvB6TzhWuVHY9FQMuB-u_0haw8CD-i9a7mdBcs--NAfRiv1_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4071942"/>
            <a:ext cx="4321544" cy="24288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300</TotalTime>
  <Words>86</Words>
  <Application>Microsoft Office PowerPoint</Application>
  <PresentationFormat>Экран (4:3)</PresentationFormat>
  <Paragraphs>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 «Край – родной» Дополнительная общеразвивающая программа   для детей дошкольного возраста  от 3- 7 лет Социально-педагогической направленности   педагог дополнительного образования  БУЛАВИНА ЛИДИЯ АЛЕКСАНДРОВНА                                                                        Педагогический стаж работы – 37 лет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Мини-музей «Русская изба»:</vt:lpstr>
      <vt:lpstr>Презентация PowerPoint</vt:lpstr>
      <vt:lpstr>Презентация PowerPoint</vt:lpstr>
      <vt:lpstr> Народные куклы-обереги:</vt:lpstr>
      <vt:lpstr>Презентация PowerPoint</vt:lpstr>
      <vt:lpstr> Праздник «Уральский перепляс»:</vt:lpstr>
      <vt:lpstr>Спасибо за внимание!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 Windows</dc:creator>
  <cp:lastModifiedBy>1</cp:lastModifiedBy>
  <cp:revision>31</cp:revision>
  <dcterms:created xsi:type="dcterms:W3CDTF">2024-09-15T11:45:33Z</dcterms:created>
  <dcterms:modified xsi:type="dcterms:W3CDTF">2024-09-16T08:56:06Z</dcterms:modified>
</cp:coreProperties>
</file>