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67" r:id="rId3"/>
    <p:sldId id="266" r:id="rId4"/>
    <p:sldId id="258" r:id="rId5"/>
    <p:sldId id="265" r:id="rId6"/>
    <p:sldId id="264" r:id="rId7"/>
    <p:sldId id="260" r:id="rId8"/>
    <p:sldId id="263" r:id="rId9"/>
    <p:sldId id="262" r:id="rId10"/>
    <p:sldId id="261" r:id="rId11"/>
    <p:sldId id="259" r:id="rId12"/>
    <p:sldId id="275" r:id="rId13"/>
    <p:sldId id="273" r:id="rId14"/>
    <p:sldId id="277" r:id="rId15"/>
    <p:sldId id="276" r:id="rId16"/>
    <p:sldId id="278" r:id="rId17"/>
    <p:sldId id="268" r:id="rId18"/>
    <p:sldId id="269" r:id="rId19"/>
    <p:sldId id="270" r:id="rId20"/>
    <p:sldId id="272"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8D2BC"/>
    <a:srgbClr val="66CCFF"/>
    <a:srgbClr val="DAE0D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5" autoAdjust="0"/>
    <p:restoredTop sz="94660"/>
  </p:normalViewPr>
  <p:slideViewPr>
    <p:cSldViewPr>
      <p:cViewPr varScale="1">
        <p:scale>
          <a:sx n="80" d="100"/>
          <a:sy n="80" d="100"/>
        </p:scale>
        <p:origin x="-1454" y="-1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19310-43FC-4CB5-9DC9-933952175433}" type="datetimeFigureOut">
              <a:rPr lang="ru-RU" smtClean="0"/>
              <a:pPr/>
              <a:t>22.08.2017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647C3-0592-4D09-AF64-076F9B6897F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9647C3-0592-4D09-AF64-076F9B6897F0}"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F74EE75-A137-4380-B8EF-A0BED9E2CFD7}" type="datetimeFigureOut">
              <a:rPr lang="ru-RU" smtClean="0"/>
              <a:pPr/>
              <a:t>22.08.2017</a:t>
            </a:fld>
            <a:endParaRPr lang="ru-RU"/>
          </a:p>
        </p:txBody>
      </p:sp>
      <p:sp>
        <p:nvSpPr>
          <p:cNvPr id="16" name="Номер слайда 15"/>
          <p:cNvSpPr>
            <a:spLocks noGrp="1"/>
          </p:cNvSpPr>
          <p:nvPr>
            <p:ph type="sldNum" sz="quarter" idx="11"/>
          </p:nvPr>
        </p:nvSpPr>
        <p:spPr/>
        <p:txBody>
          <a:bodyPr/>
          <a:lstStyle/>
          <a:p>
            <a:fld id="{7ADE392E-6A66-4AD3-9EE3-01478A3E33A5}"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74EE75-A137-4380-B8EF-A0BED9E2CFD7}" type="datetimeFigureOut">
              <a:rPr lang="ru-RU" smtClean="0"/>
              <a:pPr/>
              <a:t>22.08.2017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DE392E-6A66-4AD3-9EE3-01478A3E33A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74EE75-A137-4380-B8EF-A0BED9E2CFD7}" type="datetimeFigureOut">
              <a:rPr lang="ru-RU" smtClean="0"/>
              <a:pPr/>
              <a:t>22.08.2017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DE392E-6A66-4AD3-9EE3-01478A3E33A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F74EE75-A137-4380-B8EF-A0BED9E2CFD7}" type="datetimeFigureOut">
              <a:rPr lang="ru-RU" smtClean="0"/>
              <a:pPr/>
              <a:t>22.08.2017</a:t>
            </a:fld>
            <a:endParaRPr lang="ru-RU"/>
          </a:p>
        </p:txBody>
      </p:sp>
      <p:sp>
        <p:nvSpPr>
          <p:cNvPr id="15" name="Номер слайда 14"/>
          <p:cNvSpPr>
            <a:spLocks noGrp="1"/>
          </p:cNvSpPr>
          <p:nvPr>
            <p:ph type="sldNum" sz="quarter" idx="15"/>
          </p:nvPr>
        </p:nvSpPr>
        <p:spPr/>
        <p:txBody>
          <a:bodyPr/>
          <a:lstStyle>
            <a:lvl1pPr algn="ctr">
              <a:defRPr/>
            </a:lvl1pPr>
          </a:lstStyle>
          <a:p>
            <a:fld id="{7ADE392E-6A66-4AD3-9EE3-01478A3E33A5}"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F74EE75-A137-4380-B8EF-A0BED9E2CFD7}" type="datetimeFigureOut">
              <a:rPr lang="ru-RU" smtClean="0"/>
              <a:pPr/>
              <a:t>22.08.2017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DE392E-6A66-4AD3-9EE3-01478A3E33A5}"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F74EE75-A137-4380-B8EF-A0BED9E2CFD7}" type="datetimeFigureOut">
              <a:rPr lang="ru-RU" smtClean="0"/>
              <a:pPr/>
              <a:t>22.08.2017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DE392E-6A66-4AD3-9EE3-01478A3E33A5}"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ADE392E-6A66-4AD3-9EE3-01478A3E33A5}"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F74EE75-A137-4380-B8EF-A0BED9E2CFD7}" type="datetimeFigureOut">
              <a:rPr lang="ru-RU" smtClean="0"/>
              <a:pPr/>
              <a:t>22.08.2017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F74EE75-A137-4380-B8EF-A0BED9E2CFD7}" type="datetimeFigureOut">
              <a:rPr lang="ru-RU" smtClean="0"/>
              <a:pPr/>
              <a:t>22.08.2017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DE392E-6A66-4AD3-9EE3-01478A3E33A5}"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74EE75-A137-4380-B8EF-A0BED9E2CFD7}" type="datetimeFigureOut">
              <a:rPr lang="ru-RU" smtClean="0"/>
              <a:pPr/>
              <a:t>22.08.2017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DE392E-6A66-4AD3-9EE3-01478A3E33A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F74EE75-A137-4380-B8EF-A0BED9E2CFD7}" type="datetimeFigureOut">
              <a:rPr lang="ru-RU" smtClean="0"/>
              <a:pPr/>
              <a:t>22.08.2017</a:t>
            </a:fld>
            <a:endParaRPr lang="ru-RU"/>
          </a:p>
        </p:txBody>
      </p:sp>
      <p:sp>
        <p:nvSpPr>
          <p:cNvPr id="9" name="Номер слайда 8"/>
          <p:cNvSpPr>
            <a:spLocks noGrp="1"/>
          </p:cNvSpPr>
          <p:nvPr>
            <p:ph type="sldNum" sz="quarter" idx="15"/>
          </p:nvPr>
        </p:nvSpPr>
        <p:spPr/>
        <p:txBody>
          <a:bodyPr/>
          <a:lstStyle/>
          <a:p>
            <a:fld id="{7ADE392E-6A66-4AD3-9EE3-01478A3E33A5}"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F74EE75-A137-4380-B8EF-A0BED9E2CFD7}" type="datetimeFigureOut">
              <a:rPr lang="ru-RU" smtClean="0"/>
              <a:pPr/>
              <a:t>22.08.2017</a:t>
            </a:fld>
            <a:endParaRPr lang="ru-RU"/>
          </a:p>
        </p:txBody>
      </p:sp>
      <p:sp>
        <p:nvSpPr>
          <p:cNvPr id="9" name="Номер слайда 8"/>
          <p:cNvSpPr>
            <a:spLocks noGrp="1"/>
          </p:cNvSpPr>
          <p:nvPr>
            <p:ph type="sldNum" sz="quarter" idx="11"/>
          </p:nvPr>
        </p:nvSpPr>
        <p:spPr/>
        <p:txBody>
          <a:bodyPr/>
          <a:lstStyle/>
          <a:p>
            <a:fld id="{7ADE392E-6A66-4AD3-9EE3-01478A3E33A5}"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F74EE75-A137-4380-B8EF-A0BED9E2CFD7}" type="datetimeFigureOut">
              <a:rPr lang="ru-RU" smtClean="0"/>
              <a:pPr/>
              <a:t>22.08.2017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DE392E-6A66-4AD3-9EE3-01478A3E33A5}"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garantf1://71635436.0/" TargetMode="External"/><Relationship Id="rId2" Type="http://schemas.openxmlformats.org/officeDocument/2006/relationships/hyperlink" Target="garantf1://71594916.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garantf1://71614206.0/" TargetMode="External"/><Relationship Id="rId2" Type="http://schemas.openxmlformats.org/officeDocument/2006/relationships/hyperlink" Target="garantf1://71606986.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garantf1://71609024.0/" TargetMode="External"/><Relationship Id="rId2" Type="http://schemas.openxmlformats.org/officeDocument/2006/relationships/hyperlink" Target="garantf1://71592318.0/" TargetMode="External"/><Relationship Id="rId1" Type="http://schemas.openxmlformats.org/officeDocument/2006/relationships/slideLayout" Target="../slideLayouts/slideLayout2.xml"/><Relationship Id="rId4" Type="http://schemas.openxmlformats.org/officeDocument/2006/relationships/hyperlink" Target="garantf1://71612940.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garantf1://71614004.0/" TargetMode="External"/><Relationship Id="rId2" Type="http://schemas.openxmlformats.org/officeDocument/2006/relationships/hyperlink" Target="garantf1://7159651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012955"/>
          </a:xfrm>
        </p:spPr>
        <p:txBody>
          <a:bodyPr>
            <a:noAutofit/>
          </a:bodyPr>
          <a:lstStyle/>
          <a:p>
            <a:r>
              <a:rPr lang="ru-RU" sz="5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Изменения законодательства</a:t>
            </a:r>
            <a:endParaRPr lang="ru-RU" sz="5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642918"/>
            <a:ext cx="9144000" cy="6072230"/>
          </a:xfrm>
        </p:spPr>
        <p:txBody>
          <a:bodyPr>
            <a:noAutofit/>
          </a:bodyPr>
          <a:lstStyle/>
          <a:p>
            <a:pPr marL="0" indent="361950">
              <a:spcBef>
                <a:spcPts val="0"/>
              </a:spcBef>
              <a:buNone/>
            </a:pPr>
            <a:r>
              <a:rPr lang="ru-RU" sz="2400" dirty="0" smtClean="0">
                <a:solidFill>
                  <a:srgbClr val="0000FF"/>
                </a:solidFill>
                <a:latin typeface="Times New Roman" pitchFamily="18" charset="0"/>
                <a:cs typeface="Times New Roman" pitchFamily="18" charset="0"/>
                <a:hlinkClick r:id="rId2"/>
              </a:rPr>
              <a:t>Письмо МОН РФ от 1.06.2017 г. № ВК-1463/09 «О перечне нормативных правовых актов в сфере организации отдыха и оздоровления детей»</a:t>
            </a:r>
            <a:endParaRPr lang="ru-RU" sz="2400" dirty="0" smtClean="0">
              <a:solidFill>
                <a:srgbClr val="0000FF"/>
              </a:solidFill>
              <a:latin typeface="Times New Roman" pitchFamily="18" charset="0"/>
              <a:cs typeface="Times New Roman" pitchFamily="18" charset="0"/>
            </a:endParaRPr>
          </a:p>
          <a:p>
            <a:pPr marL="0" indent="361950">
              <a:spcBef>
                <a:spcPts val="0"/>
              </a:spcBef>
              <a:buNone/>
            </a:pPr>
            <a:r>
              <a:rPr lang="ru-RU" sz="2400" dirty="0" smtClean="0">
                <a:solidFill>
                  <a:schemeClr val="bg1"/>
                </a:solidFill>
                <a:latin typeface="Times New Roman" pitchFamily="18" charset="0"/>
                <a:cs typeface="Times New Roman" pitchFamily="18" charset="0"/>
              </a:rPr>
              <a:t>Список основных (90) НПА для руководства при организации отдыха и оздоровления детей (Законы об основных гарантиях прав ребенка, об образовании, </a:t>
            </a:r>
            <a:r>
              <a:rPr lang="ru-RU" sz="2400" dirty="0" err="1" smtClean="0">
                <a:solidFill>
                  <a:schemeClr val="bg1"/>
                </a:solidFill>
                <a:latin typeface="Times New Roman" pitchFamily="18" charset="0"/>
                <a:cs typeface="Times New Roman" pitchFamily="18" charset="0"/>
              </a:rPr>
              <a:t>профстандарты</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техрегламенты</a:t>
            </a:r>
            <a:r>
              <a:rPr lang="ru-RU" sz="2400" dirty="0" smtClean="0">
                <a:solidFill>
                  <a:schemeClr val="bg1"/>
                </a:solidFill>
                <a:latin typeface="Times New Roman" pitchFamily="18" charset="0"/>
                <a:cs typeface="Times New Roman" pitchFamily="18" charset="0"/>
              </a:rPr>
              <a:t> и др.)</a:t>
            </a:r>
          </a:p>
          <a:p>
            <a:pPr marL="0" indent="361950">
              <a:spcBef>
                <a:spcPts val="0"/>
              </a:spcBef>
              <a:buNone/>
            </a:pPr>
            <a:r>
              <a:rPr lang="ru-RU" sz="2400" dirty="0" smtClean="0">
                <a:latin typeface="Times New Roman" pitchFamily="18" charset="0"/>
                <a:cs typeface="Times New Roman" pitchFamily="18" charset="0"/>
                <a:hlinkClick r:id="rId3"/>
              </a:rPr>
              <a:t>Приказ МОН РФ от 13.07.2017 г. № 656 «Об утверждении примерных положений об организациях отдыха детей и их оздоровления»</a:t>
            </a:r>
            <a:r>
              <a:rPr lang="ru-RU" sz="2400" dirty="0" smtClean="0">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 Утв. Примерные положения:</a:t>
            </a:r>
          </a:p>
          <a:p>
            <a:pPr marL="0" indent="361950">
              <a:spcBef>
                <a:spcPts val="0"/>
              </a:spcBef>
              <a:buNone/>
            </a:pPr>
            <a:r>
              <a:rPr lang="ru-RU" sz="2400" dirty="0" smtClean="0">
                <a:solidFill>
                  <a:schemeClr val="bg1"/>
                </a:solidFill>
                <a:latin typeface="Times New Roman" pitchFamily="18" charset="0"/>
                <a:cs typeface="Times New Roman" pitchFamily="18" charset="0"/>
              </a:rPr>
              <a:t>- об организациях отдыха детей и их оздоровления сезонного действия или круглогодичного действия;</a:t>
            </a:r>
          </a:p>
          <a:p>
            <a:pPr marL="0" indent="361950">
              <a:spcBef>
                <a:spcPts val="0"/>
              </a:spcBef>
              <a:buNone/>
            </a:pPr>
            <a:r>
              <a:rPr lang="ru-RU" sz="2400" dirty="0" smtClean="0">
                <a:solidFill>
                  <a:srgbClr val="0000FF"/>
                </a:solidFill>
                <a:latin typeface="Times New Roman" pitchFamily="18" charset="0"/>
                <a:cs typeface="Times New Roman" pitchFamily="18" charset="0"/>
              </a:rPr>
              <a:t>- о лагерях, организованных ОО, осуществляющими организацию отдыха и оздоровления обучающихся в каникулярное время (с круглосуточным или дневным пребыванием);</a:t>
            </a:r>
          </a:p>
          <a:p>
            <a:pPr marL="0" indent="361950">
              <a:spcBef>
                <a:spcPts val="0"/>
              </a:spcBef>
              <a:buNone/>
            </a:pPr>
            <a:r>
              <a:rPr lang="ru-RU" sz="2400" dirty="0" smtClean="0">
                <a:solidFill>
                  <a:schemeClr val="bg1"/>
                </a:solidFill>
                <a:latin typeface="Times New Roman" pitchFamily="18" charset="0"/>
                <a:cs typeface="Times New Roman" pitchFamily="18" charset="0"/>
              </a:rPr>
              <a:t>- о детских лагерях: труда и отдыха; палаточного типа; специализированных (профильных); тематической направленности </a:t>
            </a:r>
          </a:p>
        </p:txBody>
      </p:sp>
      <p:sp>
        <p:nvSpPr>
          <p:cNvPr id="3" name="Заголовок 2"/>
          <p:cNvSpPr>
            <a:spLocks noGrp="1"/>
          </p:cNvSpPr>
          <p:nvPr>
            <p:ph type="title"/>
          </p:nvPr>
        </p:nvSpPr>
        <p:spPr>
          <a:xfrm>
            <a:off x="457200" y="152400"/>
            <a:ext cx="8229600" cy="419080"/>
          </a:xfrm>
        </p:spPr>
        <p:txBody>
          <a:bodyPr>
            <a:noAutofit/>
          </a:bodyPr>
          <a:lstStyle/>
          <a:p>
            <a:pPr algn="ctr"/>
            <a:r>
              <a:rPr lang="ru-RU" sz="2800" dirty="0" smtClean="0">
                <a:solidFill>
                  <a:srgbClr val="0000FF"/>
                </a:solidFill>
              </a:rPr>
              <a:t>Отдых и оздоровление детей</a:t>
            </a:r>
            <a:endParaRPr lang="ru-RU" sz="2800" dirty="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928670"/>
            <a:ext cx="9144000" cy="5929330"/>
          </a:xfrm>
        </p:spPr>
        <p:txBody>
          <a:bodyPr>
            <a:normAutofit fontScale="92500" lnSpcReduction="10000"/>
          </a:bodyPr>
          <a:lstStyle/>
          <a:p>
            <a:pPr marL="0" indent="361950" algn="ctr">
              <a:buNone/>
            </a:pPr>
            <a:r>
              <a:rPr lang="ru-RU" sz="2400" b="1" dirty="0" smtClean="0">
                <a:solidFill>
                  <a:srgbClr val="FF0000"/>
                </a:solidFill>
                <a:latin typeface="Times New Roman" pitchFamily="18" charset="0"/>
                <a:cs typeface="Times New Roman" pitchFamily="18" charset="0"/>
              </a:rPr>
              <a:t>ФЗ «О трудовых пенсиях»:</a:t>
            </a:r>
          </a:p>
          <a:p>
            <a:pPr marL="0" indent="361950">
              <a:buNone/>
            </a:pPr>
            <a:r>
              <a:rPr lang="ru-RU" sz="2400" dirty="0" smtClean="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п. 3 ст. 11. </a:t>
            </a:r>
            <a:r>
              <a:rPr lang="ru-RU" sz="2400" dirty="0" smtClean="0">
                <a:solidFill>
                  <a:srgbClr val="FF0000"/>
                </a:solidFill>
                <a:latin typeface="Times New Roman" pitchFamily="18" charset="0"/>
                <a:cs typeface="Times New Roman" pitchFamily="18" charset="0"/>
              </a:rPr>
              <a:t>В стаж - период ухода одного из родителей за каждым ребенком до достижения им возраста 1,5 лет, но </a:t>
            </a:r>
            <a:r>
              <a:rPr lang="ru-RU" sz="2400" b="1" dirty="0" smtClean="0">
                <a:solidFill>
                  <a:srgbClr val="0000FF"/>
                </a:solidFill>
                <a:latin typeface="Times New Roman" pitchFamily="18" charset="0"/>
                <a:cs typeface="Times New Roman" pitchFamily="18" charset="0"/>
              </a:rPr>
              <a:t>не более чем 4,5 лет (до 01.01.2014 – 3 г.</a:t>
            </a:r>
            <a:r>
              <a:rPr lang="ru-RU" sz="2400" dirty="0" smtClean="0">
                <a:solidFill>
                  <a:schemeClr val="bg1"/>
                </a:solidFill>
                <a:latin typeface="Times New Roman" pitchFamily="18" charset="0"/>
                <a:cs typeface="Times New Roman" pitchFamily="18" charset="0"/>
              </a:rPr>
              <a:t>)</a:t>
            </a:r>
          </a:p>
          <a:p>
            <a:pPr marL="0" indent="361950" algn="ctr">
              <a:buNone/>
            </a:pPr>
            <a:r>
              <a:rPr lang="ru-RU" sz="2400" b="1" dirty="0" smtClean="0">
                <a:solidFill>
                  <a:schemeClr val="bg1"/>
                </a:solidFill>
                <a:latin typeface="Times New Roman" pitchFamily="18" charset="0"/>
                <a:cs typeface="Times New Roman" pitchFamily="18" charset="0"/>
              </a:rPr>
              <a:t> ФЗ «О страховой пенсии» (с 01.01.2015 г.)</a:t>
            </a:r>
          </a:p>
          <a:p>
            <a:pPr marL="0" indent="361950">
              <a:buNone/>
            </a:pPr>
            <a:r>
              <a:rPr lang="ru-RU" sz="2400" dirty="0" smtClean="0">
                <a:solidFill>
                  <a:schemeClr val="bg1"/>
                </a:solidFill>
                <a:latin typeface="Times New Roman" pitchFamily="18" charset="0"/>
                <a:cs typeface="Times New Roman" pitchFamily="18" charset="0"/>
              </a:rPr>
              <a:t> </a:t>
            </a:r>
            <a:r>
              <a:rPr lang="ru-RU" sz="2400" b="1" dirty="0" smtClean="0">
                <a:solidFill>
                  <a:schemeClr val="bg1"/>
                </a:solidFill>
                <a:latin typeface="Times New Roman" pitchFamily="18" charset="0"/>
                <a:cs typeface="Times New Roman" pitchFamily="18" charset="0"/>
              </a:rPr>
              <a:t>п. 3 ч. 1 ст. 12.</a:t>
            </a:r>
            <a:r>
              <a:rPr lang="ru-RU" sz="2400" dirty="0" smtClean="0">
                <a:solidFill>
                  <a:schemeClr val="bg1"/>
                </a:solidFill>
                <a:latin typeface="Times New Roman" pitchFamily="18" charset="0"/>
                <a:cs typeface="Times New Roman" pitchFamily="18" charset="0"/>
              </a:rPr>
              <a:t> В стаж - период ухода одного из родителей за каждым ребенком до 1,5 лет, но </a:t>
            </a:r>
            <a:r>
              <a:rPr lang="ru-RU" sz="2400" b="1" dirty="0" smtClean="0">
                <a:solidFill>
                  <a:srgbClr val="0000FF"/>
                </a:solidFill>
                <a:latin typeface="Times New Roman" pitchFamily="18" charset="0"/>
                <a:cs typeface="Times New Roman" pitchFamily="18" charset="0"/>
              </a:rPr>
              <a:t>не более 6 лет </a:t>
            </a:r>
            <a:r>
              <a:rPr lang="ru-RU" sz="2400" dirty="0" smtClean="0">
                <a:solidFill>
                  <a:schemeClr val="bg1"/>
                </a:solidFill>
                <a:latin typeface="Times New Roman" pitchFamily="18" charset="0"/>
                <a:cs typeface="Times New Roman" pitchFamily="18" charset="0"/>
              </a:rPr>
              <a:t>в общей сложности;</a:t>
            </a:r>
          </a:p>
          <a:p>
            <a:pPr marL="0" indent="361950">
              <a:buNone/>
            </a:pPr>
            <a:r>
              <a:rPr lang="ru-RU" sz="2400" dirty="0" smtClean="0">
                <a:solidFill>
                  <a:schemeClr val="bg1"/>
                </a:solidFill>
                <a:latin typeface="Times New Roman" pitchFamily="18" charset="0"/>
                <a:cs typeface="Times New Roman" pitchFamily="18" charset="0"/>
              </a:rPr>
              <a:t> </a:t>
            </a:r>
            <a:r>
              <a:rPr lang="ru-RU" sz="2400" b="1" dirty="0" smtClean="0">
                <a:solidFill>
                  <a:schemeClr val="bg1"/>
                </a:solidFill>
                <a:latin typeface="Times New Roman" pitchFamily="18" charset="0"/>
                <a:cs typeface="Times New Roman" pitchFamily="18" charset="0"/>
              </a:rPr>
              <a:t>ч. 12 ст. 15. </a:t>
            </a:r>
            <a:r>
              <a:rPr lang="ru-RU" sz="2400" dirty="0" smtClean="0">
                <a:solidFill>
                  <a:schemeClr val="bg1"/>
                </a:solidFill>
                <a:latin typeface="Times New Roman" pitchFamily="18" charset="0"/>
                <a:cs typeface="Times New Roman" pitchFamily="18" charset="0"/>
              </a:rPr>
              <a:t>Коэффициент за полный календарный год:</a:t>
            </a:r>
          </a:p>
          <a:p>
            <a:pPr marL="0" indent="361950">
              <a:buNone/>
            </a:pPr>
            <a:r>
              <a:rPr lang="ru-RU" sz="2400" b="1" dirty="0" smtClean="0">
                <a:solidFill>
                  <a:srgbClr val="0000FF"/>
                </a:solidFill>
                <a:latin typeface="Times New Roman" pitchFamily="18" charset="0"/>
                <a:cs typeface="Times New Roman" pitchFamily="18" charset="0"/>
              </a:rPr>
              <a:t>1,8 - период ухода за 1 ребенком;</a:t>
            </a:r>
          </a:p>
          <a:p>
            <a:pPr marL="0" indent="361950">
              <a:buNone/>
            </a:pPr>
            <a:r>
              <a:rPr lang="ru-RU" sz="2400" b="1" dirty="0" smtClean="0">
                <a:solidFill>
                  <a:srgbClr val="0000FF"/>
                </a:solidFill>
                <a:latin typeface="Times New Roman" pitchFamily="18" charset="0"/>
                <a:cs typeface="Times New Roman" pitchFamily="18" charset="0"/>
              </a:rPr>
              <a:t>3,6 - периода ухода за 2 ребенком;</a:t>
            </a:r>
          </a:p>
          <a:p>
            <a:pPr marL="0" indent="361950">
              <a:buNone/>
            </a:pPr>
            <a:r>
              <a:rPr lang="ru-RU" sz="2400" b="1" dirty="0" smtClean="0">
                <a:solidFill>
                  <a:srgbClr val="0000FF"/>
                </a:solidFill>
                <a:latin typeface="Times New Roman" pitchFamily="18" charset="0"/>
                <a:cs typeface="Times New Roman" pitchFamily="18" charset="0"/>
              </a:rPr>
              <a:t>5,4 - периода ухода за 3 или 4 ребенком.</a:t>
            </a:r>
          </a:p>
          <a:p>
            <a:pPr marL="0" indent="361950">
              <a:buNone/>
            </a:pPr>
            <a:r>
              <a:rPr lang="ru-RU" sz="2400" b="1" dirty="0" smtClean="0">
                <a:solidFill>
                  <a:srgbClr val="0000FF"/>
                </a:solidFill>
                <a:latin typeface="Times New Roman" pitchFamily="18" charset="0"/>
                <a:cs typeface="Times New Roman" pitchFamily="18" charset="0"/>
              </a:rPr>
              <a:t>Если периоды ухода совпадают по времени, коэффициент за полный кал. год определяется как сумма коэффициентов.</a:t>
            </a:r>
          </a:p>
          <a:p>
            <a:pPr marL="0" indent="361950">
              <a:buNone/>
            </a:pPr>
            <a:endParaRPr lang="ru-RU" sz="2400" dirty="0" smtClean="0">
              <a:solidFill>
                <a:schemeClr val="bg1"/>
              </a:solidFill>
              <a:latin typeface="Times New Roman" pitchFamily="18" charset="0"/>
              <a:cs typeface="Times New Roman" pitchFamily="18" charset="0"/>
            </a:endParaRPr>
          </a:p>
          <a:p>
            <a:pPr marL="0" indent="361950" algn="ctr">
              <a:buNone/>
            </a:pPr>
            <a:r>
              <a:rPr lang="ru-RU" sz="2400" i="1" dirty="0" err="1" smtClean="0">
                <a:solidFill>
                  <a:schemeClr val="bg1"/>
                </a:solidFill>
                <a:latin typeface="Times New Roman" pitchFamily="18" charset="0"/>
                <a:cs typeface="Times New Roman" pitchFamily="18" charset="0"/>
              </a:rPr>
              <a:t>Инф</a:t>
            </a:r>
            <a:r>
              <a:rPr lang="ru-RU" sz="2400" i="1" dirty="0" smtClean="0">
                <a:solidFill>
                  <a:schemeClr val="bg1"/>
                </a:solidFill>
                <a:latin typeface="Times New Roman" pitchFamily="18" charset="0"/>
                <a:cs typeface="Times New Roman" pitchFamily="18" charset="0"/>
              </a:rPr>
              <a:t>. на сайте ПФ:</a:t>
            </a:r>
          </a:p>
          <a:p>
            <a:pPr marL="0" indent="361950">
              <a:buNone/>
            </a:pPr>
            <a:r>
              <a:rPr lang="en-US" sz="2400" b="1" dirty="0" smtClean="0">
                <a:solidFill>
                  <a:schemeClr val="bg1"/>
                </a:solidFill>
                <a:latin typeface="Times New Roman" pitchFamily="18" charset="0"/>
                <a:cs typeface="Times New Roman" pitchFamily="18" charset="0"/>
              </a:rPr>
              <a:t>http://www.pfrf.ru/branches/altaikr/news~2017/07/13/138968</a:t>
            </a:r>
            <a:endParaRPr lang="ru-RU" sz="2400" b="1" dirty="0">
              <a:solidFill>
                <a:schemeClr val="bg1"/>
              </a:solidFill>
              <a:latin typeface="Times New Roman" pitchFamily="18" charset="0"/>
              <a:cs typeface="Times New Roman" pitchFamily="18" charset="0"/>
            </a:endParaRPr>
          </a:p>
        </p:txBody>
      </p:sp>
      <p:sp>
        <p:nvSpPr>
          <p:cNvPr id="3" name="Заголовок 2"/>
          <p:cNvSpPr>
            <a:spLocks noGrp="1"/>
          </p:cNvSpPr>
          <p:nvPr>
            <p:ph type="title"/>
          </p:nvPr>
        </p:nvSpPr>
        <p:spPr>
          <a:xfrm>
            <a:off x="0" y="0"/>
            <a:ext cx="9144000" cy="857232"/>
          </a:xfrm>
        </p:spPr>
        <p:txBody>
          <a:bodyPr>
            <a:noAutofit/>
          </a:bodyPr>
          <a:lstStyle/>
          <a:p>
            <a:pPr algn="ctr"/>
            <a:r>
              <a:rPr lang="ru-RU" sz="2800" dirty="0" smtClean="0">
                <a:solidFill>
                  <a:srgbClr val="0000FF"/>
                </a:solidFill>
              </a:rPr>
              <a:t>Поступают вопросы: </a:t>
            </a:r>
            <a:br>
              <a:rPr lang="ru-RU" sz="2800" dirty="0" smtClean="0">
                <a:solidFill>
                  <a:srgbClr val="0000FF"/>
                </a:solidFill>
              </a:rPr>
            </a:br>
            <a:r>
              <a:rPr lang="ru-RU" sz="2800" dirty="0" smtClean="0">
                <a:solidFill>
                  <a:srgbClr val="0000FF"/>
                </a:solidFill>
              </a:rPr>
              <a:t>перерасчёт пенсии – в связи с уходом за детьми</a:t>
            </a:r>
            <a:endParaRPr lang="ru-RU" sz="2800" dirty="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42852"/>
            <a:ext cx="8229600" cy="3929090"/>
          </a:xfrm>
        </p:spPr>
        <p:txBody>
          <a:bodyPr>
            <a:normAutofit/>
          </a:bodyPr>
          <a:lstStyle/>
          <a:p>
            <a:pPr algn="ctr"/>
            <a:r>
              <a:rPr lang="ru-RU" sz="9600" dirty="0" smtClean="0">
                <a:solidFill>
                  <a:srgbClr val="0000FF"/>
                </a:solidFill>
                <a:latin typeface="Times New Roman" pitchFamily="18" charset="0"/>
                <a:cs typeface="Times New Roman" pitchFamily="18" charset="0"/>
              </a:rPr>
              <a:t>РТП </a:t>
            </a:r>
            <a:r>
              <a:rPr lang="ru-RU" sz="9600" dirty="0" smtClean="0">
                <a:solidFill>
                  <a:srgbClr val="0000FF"/>
                </a:solidFill>
                <a:latin typeface="Times New Roman" pitchFamily="18" charset="0"/>
                <a:cs typeface="Times New Roman" pitchFamily="18" charset="0"/>
              </a:rPr>
              <a:t>– 2017.2</a:t>
            </a:r>
            <a:endParaRPr lang="ru-RU" sz="9600" dirty="0">
              <a:solidFill>
                <a:srgbClr val="0000FF"/>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42852"/>
            <a:ext cx="8229600" cy="571504"/>
          </a:xfrm>
        </p:spPr>
        <p:txBody>
          <a:bodyPr>
            <a:normAutofit fontScale="90000"/>
          </a:bodyPr>
          <a:lstStyle/>
          <a:p>
            <a:pPr algn="ctr"/>
            <a:r>
              <a:rPr lang="ru-RU" dirty="0" smtClean="0">
                <a:solidFill>
                  <a:srgbClr val="0000FF"/>
                </a:solidFill>
              </a:rPr>
              <a:t>РТП - 2017</a:t>
            </a:r>
            <a:endParaRPr lang="ru-RU" dirty="0">
              <a:solidFill>
                <a:srgbClr val="0000FF"/>
              </a:solidFill>
            </a:endParaRPr>
          </a:p>
        </p:txBody>
      </p:sp>
      <p:sp>
        <p:nvSpPr>
          <p:cNvPr id="4" name="Содержимое 3"/>
          <p:cNvSpPr>
            <a:spLocks noGrp="1"/>
          </p:cNvSpPr>
          <p:nvPr>
            <p:ph idx="1"/>
          </p:nvPr>
        </p:nvSpPr>
        <p:spPr>
          <a:xfrm>
            <a:off x="0" y="785794"/>
            <a:ext cx="9144000" cy="6072206"/>
          </a:xfrm>
        </p:spPr>
        <p:txBody>
          <a:bodyPr>
            <a:normAutofit lnSpcReduction="10000"/>
          </a:bodyPr>
          <a:lstStyle/>
          <a:p>
            <a:pPr marL="0" indent="361950" algn="ctr">
              <a:buNone/>
            </a:pPr>
            <a:r>
              <a:rPr lang="ru-RU" b="1" dirty="0" smtClean="0">
                <a:solidFill>
                  <a:srgbClr val="0000FF"/>
                </a:solidFill>
                <a:latin typeface="Times New Roman" pitchFamily="18" charset="0"/>
                <a:cs typeface="Times New Roman" pitchFamily="18" charset="0"/>
              </a:rPr>
              <a:t>Устав Профсоюза</a:t>
            </a:r>
          </a:p>
          <a:p>
            <a:pPr marL="0" indent="361950">
              <a:buNone/>
            </a:pPr>
            <a:r>
              <a:rPr lang="ru-RU" dirty="0" smtClean="0">
                <a:solidFill>
                  <a:schemeClr val="bg1"/>
                </a:solidFill>
                <a:latin typeface="Times New Roman" pitchFamily="18" charset="0"/>
                <a:cs typeface="Times New Roman" pitchFamily="18" charset="0"/>
              </a:rPr>
              <a:t>Статья 21.</a:t>
            </a:r>
            <a:r>
              <a:rPr lang="ru-RU" b="1" dirty="0" smtClean="0">
                <a:solidFill>
                  <a:schemeClr val="bg1"/>
                </a:solidFill>
                <a:latin typeface="Times New Roman" pitchFamily="18" charset="0"/>
                <a:cs typeface="Times New Roman" pitchFamily="18" charset="0"/>
              </a:rPr>
              <a:t> Профсоюзный комитет</a:t>
            </a:r>
          </a:p>
          <a:p>
            <a:pPr marL="0" indent="361950">
              <a:buNone/>
            </a:pPr>
            <a:r>
              <a:rPr lang="ru-RU" b="1" dirty="0" smtClean="0">
                <a:solidFill>
                  <a:schemeClr val="bg1"/>
                </a:solidFill>
                <a:latin typeface="Times New Roman" pitchFamily="18" charset="0"/>
                <a:cs typeface="Times New Roman" pitchFamily="18" charset="0"/>
              </a:rPr>
              <a:t>………………..</a:t>
            </a:r>
          </a:p>
          <a:p>
            <a:pPr marL="0" indent="361950">
              <a:buNone/>
            </a:pPr>
            <a:endParaRPr lang="ru-RU" dirty="0" smtClean="0">
              <a:solidFill>
                <a:schemeClr val="bg1"/>
              </a:solidFill>
              <a:latin typeface="Times New Roman" pitchFamily="18" charset="0"/>
              <a:cs typeface="Times New Roman" pitchFamily="18" charset="0"/>
            </a:endParaRPr>
          </a:p>
          <a:p>
            <a:pPr marL="0" indent="361950">
              <a:buNone/>
            </a:pPr>
            <a:r>
              <a:rPr lang="ru-RU" dirty="0" smtClean="0">
                <a:solidFill>
                  <a:schemeClr val="bg1"/>
                </a:solidFill>
                <a:latin typeface="Times New Roman" pitchFamily="18" charset="0"/>
                <a:cs typeface="Times New Roman" pitchFamily="18" charset="0"/>
              </a:rPr>
              <a:t>2. Профсоюзный комитет:</a:t>
            </a:r>
          </a:p>
          <a:p>
            <a:pPr marL="0" indent="361950">
              <a:buNone/>
            </a:pPr>
            <a:r>
              <a:rPr lang="ru-RU" dirty="0" smtClean="0">
                <a:solidFill>
                  <a:schemeClr val="bg1"/>
                </a:solidFill>
                <a:latin typeface="Times New Roman" pitchFamily="18" charset="0"/>
                <a:cs typeface="Times New Roman" pitchFamily="18" charset="0"/>
              </a:rPr>
              <a:t>…………………</a:t>
            </a:r>
          </a:p>
          <a:p>
            <a:pPr marL="0" indent="361950">
              <a:buNone/>
            </a:pPr>
            <a:r>
              <a:rPr lang="ru-RU" dirty="0" smtClean="0">
                <a:solidFill>
                  <a:schemeClr val="bg1"/>
                </a:solidFill>
                <a:latin typeface="Times New Roman" pitchFamily="18" charset="0"/>
                <a:cs typeface="Times New Roman" pitchFamily="18" charset="0"/>
              </a:rPr>
              <a:t>2.4. </a:t>
            </a:r>
            <a:r>
              <a:rPr lang="ru-RU" b="1" dirty="0" smtClean="0">
                <a:solidFill>
                  <a:schemeClr val="bg1"/>
                </a:solidFill>
                <a:latin typeface="Times New Roman" pitchFamily="18" charset="0"/>
                <a:cs typeface="Times New Roman" pitchFamily="18" charset="0"/>
              </a:rPr>
              <a:t>Осуществляет профсоюзный контроль за соблюдением работодателем и его представителями трудового законодательства и иных нормативных правовых актов, содержащих нормы трудового права.</a:t>
            </a:r>
          </a:p>
          <a:p>
            <a:pPr marL="0" indent="361950">
              <a:buNone/>
            </a:pPr>
            <a:r>
              <a:rPr lang="ru-RU" dirty="0" smtClean="0">
                <a:solidFill>
                  <a:schemeClr val="bg1"/>
                </a:solidFill>
                <a:latin typeface="Times New Roman" pitchFamily="18" charset="0"/>
                <a:cs typeface="Times New Roman" pitchFamily="18" charset="0"/>
              </a:rPr>
              <a:t>………………….</a:t>
            </a:r>
          </a:p>
          <a:p>
            <a:pPr marL="0" indent="361950">
              <a:buNone/>
            </a:pPr>
            <a:r>
              <a:rPr lang="ru-RU" dirty="0" smtClean="0">
                <a:solidFill>
                  <a:schemeClr val="bg1"/>
                </a:solidFill>
                <a:latin typeface="Times New Roman" pitchFamily="18" charset="0"/>
                <a:cs typeface="Times New Roman" pitchFamily="18" charset="0"/>
              </a:rPr>
              <a:t>2.7. </a:t>
            </a:r>
            <a:r>
              <a:rPr lang="ru-RU" b="1" dirty="0" smtClean="0">
                <a:solidFill>
                  <a:schemeClr val="bg1"/>
                </a:solidFill>
                <a:latin typeface="Times New Roman" pitchFamily="18" charset="0"/>
                <a:cs typeface="Times New Roman" pitchFamily="18" charset="0"/>
              </a:rPr>
              <a:t>Выдвигает и направляет работодателям или их представителям требования ……</a:t>
            </a:r>
          </a:p>
          <a:p>
            <a:pPr marL="0" indent="361950">
              <a:buNone/>
            </a:pPr>
            <a:r>
              <a:rPr lang="ru-RU"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pic>
        <p:nvPicPr>
          <p:cNvPr id="29699" name="Picture 3"/>
          <p:cNvPicPr>
            <a:picLocks noChangeAspect="1" noChangeArrowheads="1"/>
          </p:cNvPicPr>
          <p:nvPr/>
        </p:nvPicPr>
        <p:blipFill>
          <a:blip r:embed="rId2"/>
          <a:srcRect/>
          <a:stretch>
            <a:fillRect/>
          </a:stretch>
        </p:blipFill>
        <p:spPr bwMode="auto">
          <a:xfrm>
            <a:off x="5643570" y="1285860"/>
            <a:ext cx="3357554" cy="216316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642918"/>
          </a:xfrm>
        </p:spPr>
        <p:txBody>
          <a:bodyPr>
            <a:normAutofit fontScale="90000"/>
          </a:bodyPr>
          <a:lstStyle/>
          <a:p>
            <a:pPr algn="ctr"/>
            <a:r>
              <a:rPr lang="ru-RU" dirty="0" smtClean="0">
                <a:solidFill>
                  <a:srgbClr val="0000FF"/>
                </a:solidFill>
              </a:rPr>
              <a:t>РТП - 2017</a:t>
            </a:r>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142844" y="714356"/>
            <a:ext cx="8786842" cy="605293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0"/>
            <a:ext cx="8229600" cy="633394"/>
          </a:xfrm>
        </p:spPr>
        <p:txBody>
          <a:bodyPr>
            <a:normAutofit fontScale="90000"/>
          </a:bodyPr>
          <a:lstStyle/>
          <a:p>
            <a:pPr algn="ctr"/>
            <a:r>
              <a:rPr lang="ru-RU" dirty="0" smtClean="0">
                <a:solidFill>
                  <a:srgbClr val="0000FF"/>
                </a:solidFill>
              </a:rPr>
              <a:t>РТП - 2017</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214282" y="653786"/>
            <a:ext cx="8786874" cy="620421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571480"/>
          </a:xfrm>
        </p:spPr>
        <p:txBody>
          <a:bodyPr>
            <a:normAutofit fontScale="90000"/>
          </a:bodyPr>
          <a:lstStyle/>
          <a:p>
            <a:pPr algn="ctr"/>
            <a:r>
              <a:rPr lang="ru-RU" dirty="0" smtClean="0">
                <a:solidFill>
                  <a:srgbClr val="0000FF"/>
                </a:solidFill>
              </a:rPr>
              <a:t>РТП - 2017</a:t>
            </a:r>
            <a:endParaRPr lang="ru-RU" dirty="0"/>
          </a:p>
        </p:txBody>
      </p:sp>
      <p:pic>
        <p:nvPicPr>
          <p:cNvPr id="3074" name="Picture 2"/>
          <p:cNvPicPr>
            <a:picLocks noGrp="1" noChangeAspect="1" noChangeArrowheads="1"/>
          </p:cNvPicPr>
          <p:nvPr>
            <p:ph idx="1"/>
          </p:nvPr>
        </p:nvPicPr>
        <p:blipFill>
          <a:blip r:embed="rId2"/>
          <a:srcRect/>
          <a:stretch>
            <a:fillRect/>
          </a:stretch>
        </p:blipFill>
        <p:spPr bwMode="auto">
          <a:xfrm>
            <a:off x="357158" y="549127"/>
            <a:ext cx="8429652" cy="630887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57166"/>
            <a:ext cx="8229600" cy="785818"/>
          </a:xfrm>
        </p:spPr>
        <p:txBody>
          <a:bodyPr/>
          <a:lstStyle/>
          <a:p>
            <a:pPr algn="ctr"/>
            <a:r>
              <a:rPr lang="ru-RU" dirty="0" smtClean="0">
                <a:solidFill>
                  <a:srgbClr val="0000FF"/>
                </a:solidFill>
              </a:rPr>
              <a:t>РТП - 2017</a:t>
            </a:r>
            <a:endParaRPr lang="ru-RU" dirty="0">
              <a:solidFill>
                <a:srgbClr val="0000FF"/>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4851" y="1571612"/>
            <a:ext cx="9129149" cy="421484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561956"/>
          </a:xfrm>
        </p:spPr>
        <p:txBody>
          <a:bodyPr>
            <a:normAutofit fontScale="90000"/>
          </a:bodyPr>
          <a:lstStyle/>
          <a:p>
            <a:pPr algn="ctr"/>
            <a:r>
              <a:rPr lang="ru-RU" dirty="0" smtClean="0">
                <a:solidFill>
                  <a:srgbClr val="0000FF"/>
                </a:solidFill>
              </a:rPr>
              <a:t>РТП - 2017</a:t>
            </a:r>
            <a:endParaRPr lang="ru-RU" dirty="0">
              <a:solidFill>
                <a:srgbClr val="0000FF"/>
              </a:solidFill>
            </a:endParaRPr>
          </a:p>
        </p:txBody>
      </p:sp>
      <p:pic>
        <p:nvPicPr>
          <p:cNvPr id="2050" name="Picture 2"/>
          <p:cNvPicPr>
            <a:picLocks noGrp="1" noChangeAspect="1" noChangeArrowheads="1"/>
          </p:cNvPicPr>
          <p:nvPr>
            <p:ph idx="1"/>
          </p:nvPr>
        </p:nvPicPr>
        <p:blipFill>
          <a:blip r:embed="rId3"/>
          <a:srcRect/>
          <a:stretch>
            <a:fillRect/>
          </a:stretch>
        </p:blipFill>
        <p:spPr bwMode="auto">
          <a:xfrm>
            <a:off x="-26" y="1000108"/>
            <a:ext cx="9144026" cy="571504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561956"/>
          </a:xfrm>
        </p:spPr>
        <p:txBody>
          <a:bodyPr>
            <a:normAutofit fontScale="90000"/>
          </a:bodyPr>
          <a:lstStyle/>
          <a:p>
            <a:pPr algn="ctr"/>
            <a:r>
              <a:rPr lang="ru-RU" dirty="0" smtClean="0">
                <a:solidFill>
                  <a:srgbClr val="0000FF"/>
                </a:solidFill>
              </a:rPr>
              <a:t>РТП - 2017</a:t>
            </a:r>
            <a:endParaRPr lang="ru-RU" dirty="0">
              <a:solidFill>
                <a:srgbClr val="0000FF"/>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0" y="1071546"/>
            <a:ext cx="9144000" cy="542928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785794"/>
            <a:ext cx="8858312" cy="6072206"/>
          </a:xfrm>
        </p:spPr>
        <p:txBody>
          <a:bodyPr>
            <a:normAutofit/>
          </a:bodyPr>
          <a:lstStyle/>
          <a:p>
            <a:pPr marL="0" indent="177800" algn="ctr">
              <a:buNone/>
            </a:pPr>
            <a:r>
              <a:rPr lang="ru-RU" sz="2800" b="1" dirty="0" smtClean="0">
                <a:solidFill>
                  <a:schemeClr val="bg1"/>
                </a:solidFill>
              </a:rPr>
              <a:t>Федеральный закон от 18.06.2017 г. № 125-ФЗ</a:t>
            </a:r>
            <a:br>
              <a:rPr lang="ru-RU" sz="2800" b="1" dirty="0" smtClean="0">
                <a:solidFill>
                  <a:schemeClr val="bg1"/>
                </a:solidFill>
              </a:rPr>
            </a:br>
            <a:endParaRPr lang="ru-RU" sz="800" b="1" dirty="0" smtClean="0">
              <a:solidFill>
                <a:schemeClr val="bg1"/>
              </a:solidFill>
            </a:endParaRPr>
          </a:p>
          <a:p>
            <a:pPr marL="0" indent="177800" algn="ctr">
              <a:buNone/>
            </a:pPr>
            <a:r>
              <a:rPr lang="ru-RU" dirty="0" smtClean="0">
                <a:solidFill>
                  <a:schemeClr val="bg1"/>
                </a:solidFill>
              </a:rPr>
              <a:t>Статья 93. </a:t>
            </a:r>
            <a:r>
              <a:rPr lang="ru-RU" b="1" dirty="0" smtClean="0">
                <a:solidFill>
                  <a:schemeClr val="bg1"/>
                </a:solidFill>
              </a:rPr>
              <a:t>Неполное рабочее время</a:t>
            </a:r>
          </a:p>
          <a:p>
            <a:pPr marL="0" indent="177800" algn="ctr">
              <a:buNone/>
            </a:pPr>
            <a:endParaRPr lang="ru-RU" sz="800" dirty="0" smtClean="0">
              <a:solidFill>
                <a:schemeClr val="bg1"/>
              </a:solidFill>
            </a:endParaRPr>
          </a:p>
          <a:p>
            <a:pPr marL="0" indent="177800" algn="ctr">
              <a:buNone/>
            </a:pPr>
            <a:r>
              <a:rPr lang="ru-RU" dirty="0" smtClean="0">
                <a:solidFill>
                  <a:schemeClr val="bg1"/>
                </a:solidFill>
              </a:rPr>
              <a:t> </a:t>
            </a:r>
            <a:endParaRPr lang="ru-RU" b="1" dirty="0" smtClean="0">
              <a:solidFill>
                <a:schemeClr val="bg1"/>
              </a:solidFill>
            </a:endParaRPr>
          </a:p>
          <a:p>
            <a:pPr marL="0" indent="177800" algn="ctr">
              <a:buNone/>
            </a:pPr>
            <a:endParaRPr lang="ru-RU" b="1" dirty="0" smtClean="0">
              <a:solidFill>
                <a:schemeClr val="bg1"/>
              </a:solidFill>
            </a:endParaRPr>
          </a:p>
          <a:p>
            <a:pPr marL="0" indent="177800" algn="ctr">
              <a:buNone/>
            </a:pPr>
            <a:endParaRPr lang="ru-RU" b="1" dirty="0" smtClean="0">
              <a:solidFill>
                <a:schemeClr val="bg1"/>
              </a:solidFill>
            </a:endParaRPr>
          </a:p>
          <a:p>
            <a:pPr marL="0" indent="177800" algn="ctr">
              <a:buNone/>
            </a:pPr>
            <a:endParaRPr lang="ru-RU" b="1" dirty="0" smtClean="0">
              <a:solidFill>
                <a:schemeClr val="bg1"/>
              </a:solidFill>
            </a:endParaRPr>
          </a:p>
          <a:p>
            <a:pPr marL="0" indent="177800">
              <a:buNone/>
            </a:pPr>
            <a:endParaRPr lang="ru-RU" sz="900" dirty="0" smtClean="0">
              <a:solidFill>
                <a:schemeClr val="bg1"/>
              </a:solidFill>
            </a:endParaRPr>
          </a:p>
          <a:p>
            <a:pPr marL="0" indent="177800">
              <a:buNone/>
            </a:pPr>
            <a:r>
              <a:rPr lang="ru-RU" dirty="0" smtClean="0">
                <a:solidFill>
                  <a:schemeClr val="bg1"/>
                </a:solidFill>
              </a:rPr>
              <a:t>- без ограничения срока</a:t>
            </a:r>
          </a:p>
          <a:p>
            <a:pPr marL="0" indent="177800">
              <a:buNone/>
            </a:pPr>
            <a:r>
              <a:rPr lang="ru-RU" dirty="0" smtClean="0">
                <a:solidFill>
                  <a:schemeClr val="bg1"/>
                </a:solidFill>
              </a:rPr>
              <a:t>- на определённый срок </a:t>
            </a:r>
          </a:p>
          <a:p>
            <a:pPr marL="0" indent="177800">
              <a:buFontTx/>
              <a:buChar char="-"/>
            </a:pPr>
            <a:endParaRPr lang="ru-RU" sz="800" dirty="0" smtClean="0">
              <a:solidFill>
                <a:schemeClr val="bg1"/>
              </a:solidFill>
            </a:endParaRPr>
          </a:p>
          <a:p>
            <a:pPr marL="0" indent="177800">
              <a:buNone/>
            </a:pPr>
            <a:r>
              <a:rPr lang="ru-RU" dirty="0" smtClean="0">
                <a:solidFill>
                  <a:schemeClr val="bg1"/>
                </a:solidFill>
              </a:rPr>
              <a:t>Когда работодатель обязан - устанавливается на удобный для работника срок, но не более чем на период наличия соответствующих обстоятельств</a:t>
            </a:r>
          </a:p>
          <a:p>
            <a:pPr marL="0" indent="177800">
              <a:buNone/>
            </a:pPr>
            <a:endParaRPr lang="ru-RU" dirty="0" smtClean="0">
              <a:solidFill>
                <a:schemeClr val="bg1"/>
              </a:solidFill>
            </a:endParaRPr>
          </a:p>
          <a:p>
            <a:pPr marL="0" indent="177800">
              <a:buNone/>
            </a:pPr>
            <a:endParaRPr lang="ru-RU" sz="2800" dirty="0">
              <a:solidFill>
                <a:schemeClr val="bg1"/>
              </a:solidFill>
            </a:endParaRPr>
          </a:p>
        </p:txBody>
      </p:sp>
      <p:sp>
        <p:nvSpPr>
          <p:cNvPr id="3" name="Заголовок 2"/>
          <p:cNvSpPr>
            <a:spLocks noGrp="1"/>
          </p:cNvSpPr>
          <p:nvPr>
            <p:ph type="title"/>
          </p:nvPr>
        </p:nvSpPr>
        <p:spPr>
          <a:xfrm>
            <a:off x="457200" y="152400"/>
            <a:ext cx="8229600" cy="561956"/>
          </a:xfrm>
        </p:spPr>
        <p:txBody>
          <a:bodyPr>
            <a:normAutofit/>
          </a:bodyPr>
          <a:lstStyle/>
          <a:p>
            <a:pPr algn="ctr"/>
            <a:r>
              <a:rPr lang="ru-RU" sz="2800" dirty="0" smtClean="0">
                <a:solidFill>
                  <a:srgbClr val="0000FF"/>
                </a:solidFill>
              </a:rPr>
              <a:t>Трудовой кодекс РФ</a:t>
            </a:r>
            <a:endParaRPr lang="ru-RU" sz="2800" dirty="0">
              <a:solidFill>
                <a:srgbClr val="0000FF"/>
              </a:solidFill>
            </a:endParaRPr>
          </a:p>
        </p:txBody>
      </p:sp>
      <p:sp>
        <p:nvSpPr>
          <p:cNvPr id="4" name="Прямоугольник 3"/>
          <p:cNvSpPr/>
          <p:nvPr/>
        </p:nvSpPr>
        <p:spPr>
          <a:xfrm>
            <a:off x="571472" y="2000240"/>
            <a:ext cx="3357586" cy="1785950"/>
          </a:xfrm>
          <a:prstGeom prst="rect">
            <a:avLst/>
          </a:prstGeom>
          <a:solidFill>
            <a:srgbClr val="DAE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rPr>
              <a:t>неполный рабочий день (смена), </a:t>
            </a:r>
          </a:p>
          <a:p>
            <a:pPr algn="ctr"/>
            <a:r>
              <a:rPr lang="ru-RU" sz="2400" dirty="0" smtClean="0">
                <a:solidFill>
                  <a:schemeClr val="bg1"/>
                </a:solidFill>
              </a:rPr>
              <a:t>либо неполная рабочая неделя</a:t>
            </a:r>
            <a:endParaRPr lang="ru-RU" sz="2400" dirty="0"/>
          </a:p>
        </p:txBody>
      </p:sp>
      <p:sp>
        <p:nvSpPr>
          <p:cNvPr id="5" name="Прямоугольник 4"/>
          <p:cNvSpPr/>
          <p:nvPr/>
        </p:nvSpPr>
        <p:spPr>
          <a:xfrm>
            <a:off x="5214942" y="2000240"/>
            <a:ext cx="3714776" cy="1785950"/>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rPr>
              <a:t>одновременно </a:t>
            </a:r>
            <a:r>
              <a:rPr lang="ru-RU" sz="2400" dirty="0" smtClean="0">
                <a:solidFill>
                  <a:schemeClr val="bg1"/>
                </a:solidFill>
              </a:rPr>
              <a:t>неполный рабочий день (смена), </a:t>
            </a:r>
          </a:p>
          <a:p>
            <a:pPr algn="ctr"/>
            <a:r>
              <a:rPr lang="ru-RU" sz="2400" dirty="0" smtClean="0">
                <a:solidFill>
                  <a:schemeClr val="bg1"/>
                </a:solidFill>
              </a:rPr>
              <a:t>неполная </a:t>
            </a:r>
            <a:r>
              <a:rPr lang="ru-RU" sz="2400" dirty="0" smtClean="0">
                <a:solidFill>
                  <a:schemeClr val="bg1"/>
                </a:solidFill>
              </a:rPr>
              <a:t>рабочая неделя</a:t>
            </a:r>
            <a:endParaRPr lang="ru-RU" sz="2400" dirty="0"/>
          </a:p>
        </p:txBody>
      </p:sp>
      <p:sp>
        <p:nvSpPr>
          <p:cNvPr id="6" name="Крест 5"/>
          <p:cNvSpPr/>
          <p:nvPr/>
        </p:nvSpPr>
        <p:spPr>
          <a:xfrm>
            <a:off x="4357686" y="2571744"/>
            <a:ext cx="500066" cy="500066"/>
          </a:xfrm>
          <a:prstGeom prst="plus">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285852" y="-1"/>
            <a:ext cx="6072229" cy="685800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14348" y="1000108"/>
            <a:ext cx="7972452" cy="5095892"/>
          </a:xfrm>
        </p:spPr>
        <p:txBody>
          <a:bodyPr>
            <a:normAutofit/>
          </a:bodyPr>
          <a:lstStyle/>
          <a:p>
            <a:pPr marL="0" indent="361950">
              <a:buNone/>
            </a:pPr>
            <a:endParaRPr lang="ru-RU" sz="4000" b="1" dirty="0">
              <a:solidFill>
                <a:schemeClr val="bg1"/>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490518"/>
          </a:xfrm>
        </p:spPr>
        <p:txBody>
          <a:bodyPr>
            <a:normAutofit fontScale="90000"/>
          </a:bodyPr>
          <a:lstStyle/>
          <a:p>
            <a:endParaRPr lang="ru-RU" dirty="0"/>
          </a:p>
        </p:txBody>
      </p:sp>
      <p:sp>
        <p:nvSpPr>
          <p:cNvPr id="6" name="Скругленный прямоугольник 5"/>
          <p:cNvSpPr/>
          <p:nvPr/>
        </p:nvSpPr>
        <p:spPr>
          <a:xfrm>
            <a:off x="142844" y="214290"/>
            <a:ext cx="8858312" cy="6500858"/>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endParaRPr lang="ru-RU" b="1" dirty="0">
              <a:solidFill>
                <a:schemeClr val="bg1"/>
              </a:solidFill>
              <a:latin typeface="Times New Roman" pitchFamily="18" charset="0"/>
              <a:cs typeface="Times New Roman" pitchFamily="18" charset="0"/>
            </a:endParaRPr>
          </a:p>
        </p:txBody>
      </p:sp>
      <p:sp>
        <p:nvSpPr>
          <p:cNvPr id="7" name="Скругленный прямоугольник 6"/>
          <p:cNvSpPr/>
          <p:nvPr/>
        </p:nvSpPr>
        <p:spPr>
          <a:xfrm>
            <a:off x="428596" y="500042"/>
            <a:ext cx="8286808" cy="592935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lang="ru-RU" sz="4400" dirty="0" smtClean="0">
                <a:solidFill>
                  <a:srgbClr val="0000FF"/>
                </a:solidFill>
                <a:latin typeface="Times New Roman" pitchFamily="18" charset="0"/>
                <a:cs typeface="Times New Roman" pitchFamily="18" charset="0"/>
              </a:rPr>
              <a:t>Просьба – уточнить наличие </a:t>
            </a:r>
            <a:r>
              <a:rPr lang="ru-RU" sz="4400" b="1" dirty="0" smtClean="0">
                <a:solidFill>
                  <a:srgbClr val="0000FF"/>
                </a:solidFill>
                <a:latin typeface="Times New Roman" pitchFamily="18" charset="0"/>
                <a:cs typeface="Times New Roman" pitchFamily="18" charset="0"/>
              </a:rPr>
              <a:t>удостоверений у внештатных правовых инспекторов труда</a:t>
            </a:r>
            <a:r>
              <a:rPr lang="ru-RU" sz="4400" dirty="0" smtClean="0">
                <a:solidFill>
                  <a:srgbClr val="0000FF"/>
                </a:solidFill>
                <a:latin typeface="Times New Roman" pitchFamily="18" charset="0"/>
                <a:cs typeface="Times New Roman" pitchFamily="18" charset="0"/>
              </a:rPr>
              <a:t>.</a:t>
            </a:r>
          </a:p>
          <a:p>
            <a:pPr indent="361950"/>
            <a:endParaRPr lang="ru-RU" sz="4400" dirty="0" smtClean="0">
              <a:solidFill>
                <a:srgbClr val="0000FF"/>
              </a:solidFill>
              <a:latin typeface="Times New Roman" pitchFamily="18" charset="0"/>
              <a:cs typeface="Times New Roman" pitchFamily="18" charset="0"/>
            </a:endParaRPr>
          </a:p>
          <a:p>
            <a:pPr indent="361950"/>
            <a:r>
              <a:rPr lang="ru-RU" sz="4400" dirty="0" smtClean="0">
                <a:solidFill>
                  <a:srgbClr val="0000FF"/>
                </a:solidFill>
                <a:latin typeface="Times New Roman" pitchFamily="18" charset="0"/>
                <a:cs typeface="Times New Roman" pitchFamily="18" charset="0"/>
              </a:rPr>
              <a:t>Подать информацию о ВПИТ, у которых их нет, </a:t>
            </a:r>
            <a:r>
              <a:rPr lang="ru-RU" sz="4400" b="1" dirty="0" smtClean="0">
                <a:solidFill>
                  <a:srgbClr val="0000FF"/>
                </a:solidFill>
                <a:latin typeface="Times New Roman" pitchFamily="18" charset="0"/>
                <a:cs typeface="Times New Roman" pitchFamily="18" charset="0"/>
              </a:rPr>
              <a:t>с фотографией (размеры – 3 </a:t>
            </a:r>
            <a:r>
              <a:rPr lang="ru-RU" sz="4400" b="1" dirty="0" err="1" smtClean="0">
                <a:solidFill>
                  <a:srgbClr val="0000FF"/>
                </a:solidFill>
                <a:latin typeface="Times New Roman" pitchFamily="18" charset="0"/>
                <a:cs typeface="Times New Roman" pitchFamily="18" charset="0"/>
              </a:rPr>
              <a:t>х</a:t>
            </a:r>
            <a:r>
              <a:rPr lang="ru-RU" sz="4400" b="1" dirty="0" smtClean="0">
                <a:solidFill>
                  <a:srgbClr val="0000FF"/>
                </a:solidFill>
                <a:latin typeface="Times New Roman" pitchFamily="18" charset="0"/>
                <a:cs typeface="Times New Roman" pitchFamily="18" charset="0"/>
              </a:rPr>
              <a:t> 4 см.)</a:t>
            </a:r>
            <a:endParaRPr lang="ru-RU" sz="4400" b="1" dirty="0">
              <a:solidFill>
                <a:srgbClr val="0000FF"/>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785794"/>
            <a:ext cx="8858312" cy="6072206"/>
          </a:xfrm>
        </p:spPr>
        <p:txBody>
          <a:bodyPr>
            <a:normAutofit fontScale="92500" lnSpcReduction="20000"/>
          </a:bodyPr>
          <a:lstStyle/>
          <a:p>
            <a:pPr marL="0" indent="355600" algn="ctr">
              <a:buNone/>
            </a:pPr>
            <a:r>
              <a:rPr lang="ru-RU" sz="2800" dirty="0" smtClean="0">
                <a:solidFill>
                  <a:schemeClr val="bg1"/>
                </a:solidFill>
              </a:rPr>
              <a:t>Федеральный закон от 18.06.2017 г. № 125-ФЗ</a:t>
            </a:r>
            <a:r>
              <a:rPr lang="ru-RU" sz="2800" b="1" dirty="0" smtClean="0">
                <a:solidFill>
                  <a:schemeClr val="bg1"/>
                </a:solidFill>
              </a:rPr>
              <a:t/>
            </a:r>
            <a:br>
              <a:rPr lang="ru-RU" sz="2800" b="1" dirty="0" smtClean="0">
                <a:solidFill>
                  <a:schemeClr val="bg1"/>
                </a:solidFill>
              </a:rPr>
            </a:br>
            <a:endParaRPr lang="ru-RU" sz="900" b="1" dirty="0" smtClean="0">
              <a:solidFill>
                <a:schemeClr val="bg1"/>
              </a:solidFill>
            </a:endParaRPr>
          </a:p>
          <a:p>
            <a:pPr marL="0" indent="355600">
              <a:buNone/>
            </a:pPr>
            <a:r>
              <a:rPr lang="ru-RU" dirty="0" smtClean="0">
                <a:solidFill>
                  <a:schemeClr val="bg1"/>
                </a:solidFill>
              </a:rPr>
              <a:t>Статья 101. </a:t>
            </a:r>
            <a:r>
              <a:rPr lang="ru-RU" b="1" dirty="0" smtClean="0">
                <a:solidFill>
                  <a:schemeClr val="bg1"/>
                </a:solidFill>
              </a:rPr>
              <a:t>Ненормированный рабочий день</a:t>
            </a:r>
          </a:p>
          <a:p>
            <a:pPr marL="0" indent="355600">
              <a:buNone/>
            </a:pPr>
            <a:endParaRPr lang="ru-RU" b="1" dirty="0" smtClean="0">
              <a:solidFill>
                <a:schemeClr val="bg1"/>
              </a:solidFill>
            </a:endParaRPr>
          </a:p>
          <a:p>
            <a:pPr marL="0" indent="355600">
              <a:buNone/>
            </a:pPr>
            <a:r>
              <a:rPr lang="ru-RU" sz="900" dirty="0" smtClean="0">
                <a:solidFill>
                  <a:schemeClr val="bg1"/>
                </a:solidFill>
              </a:rPr>
              <a:t> </a:t>
            </a:r>
          </a:p>
          <a:p>
            <a:pPr marL="0" indent="355600">
              <a:buNone/>
            </a:pPr>
            <a:endParaRPr lang="ru-RU" dirty="0" smtClean="0">
              <a:solidFill>
                <a:schemeClr val="bg1"/>
              </a:solidFill>
            </a:endParaRPr>
          </a:p>
          <a:p>
            <a:pPr marL="0" indent="355600">
              <a:buNone/>
            </a:pPr>
            <a:endParaRPr lang="ru-RU" dirty="0" smtClean="0">
              <a:solidFill>
                <a:schemeClr val="bg1"/>
              </a:solidFill>
            </a:endParaRPr>
          </a:p>
          <a:p>
            <a:pPr marL="0" indent="355600">
              <a:buNone/>
            </a:pPr>
            <a:endParaRPr lang="ru-RU" dirty="0" smtClean="0">
              <a:solidFill>
                <a:schemeClr val="bg1"/>
              </a:solidFill>
            </a:endParaRPr>
          </a:p>
          <a:p>
            <a:pPr marL="0" indent="355600">
              <a:buNone/>
            </a:pPr>
            <a:r>
              <a:rPr lang="ru-RU" sz="900" dirty="0" smtClean="0">
                <a:solidFill>
                  <a:schemeClr val="bg1"/>
                </a:solidFill>
              </a:rPr>
              <a:t> </a:t>
            </a:r>
          </a:p>
          <a:p>
            <a:pPr marL="0" indent="355600">
              <a:buNone/>
            </a:pPr>
            <a:r>
              <a:rPr lang="ru-RU" dirty="0" smtClean="0">
                <a:solidFill>
                  <a:schemeClr val="bg1"/>
                </a:solidFill>
              </a:rPr>
              <a:t>Статья 108. </a:t>
            </a:r>
            <a:r>
              <a:rPr lang="ru-RU" b="1" dirty="0" smtClean="0">
                <a:solidFill>
                  <a:schemeClr val="bg1"/>
                </a:solidFill>
              </a:rPr>
              <a:t>Перерывы для отдыха и питания</a:t>
            </a:r>
          </a:p>
          <a:p>
            <a:pPr marL="0" indent="355600">
              <a:buNone/>
            </a:pPr>
            <a:r>
              <a:rPr lang="ru-RU" sz="900" dirty="0" smtClean="0">
                <a:solidFill>
                  <a:schemeClr val="bg1"/>
                </a:solidFill>
              </a:rPr>
              <a:t> </a:t>
            </a:r>
          </a:p>
          <a:p>
            <a:pPr marL="0" indent="355600">
              <a:buNone/>
            </a:pPr>
            <a:r>
              <a:rPr lang="ru-RU" sz="3500" b="1" dirty="0" smtClean="0">
                <a:solidFill>
                  <a:schemeClr val="bg1"/>
                </a:solidFill>
              </a:rPr>
              <a:t>в ПВТР или ТД: </a:t>
            </a:r>
            <a:r>
              <a:rPr lang="en-US" sz="5100" b="1" dirty="0" smtClean="0">
                <a:solidFill>
                  <a:schemeClr val="bg1"/>
                </a:solidFill>
              </a:rPr>
              <a:t>t</a:t>
            </a:r>
            <a:r>
              <a:rPr lang="ru-RU" sz="5100" b="1" dirty="0" smtClean="0">
                <a:solidFill>
                  <a:schemeClr val="bg1"/>
                </a:solidFill>
              </a:rPr>
              <a:t> </a:t>
            </a:r>
            <a:r>
              <a:rPr lang="ru-RU" sz="3400" b="1" dirty="0" smtClean="0">
                <a:solidFill>
                  <a:schemeClr val="bg1"/>
                </a:solidFill>
              </a:rPr>
              <a:t>раб.</a:t>
            </a:r>
            <a:r>
              <a:rPr lang="en-US" sz="3400" b="1" dirty="0" smtClean="0">
                <a:solidFill>
                  <a:schemeClr val="bg1"/>
                </a:solidFill>
              </a:rPr>
              <a:t> </a:t>
            </a:r>
            <a:r>
              <a:rPr lang="en-US" sz="4000" b="1" dirty="0" smtClean="0">
                <a:solidFill>
                  <a:schemeClr val="bg1"/>
                </a:solidFill>
              </a:rPr>
              <a:t>&lt; </a:t>
            </a:r>
            <a:r>
              <a:rPr lang="ru-RU" sz="4600" b="1" dirty="0" smtClean="0">
                <a:solidFill>
                  <a:schemeClr val="bg1"/>
                </a:solidFill>
              </a:rPr>
              <a:t>4</a:t>
            </a:r>
            <a:r>
              <a:rPr lang="ru-RU" sz="4000" b="1" dirty="0" smtClean="0">
                <a:solidFill>
                  <a:schemeClr val="bg1"/>
                </a:solidFill>
              </a:rPr>
              <a:t> </a:t>
            </a:r>
            <a:r>
              <a:rPr lang="ru-RU" sz="3400" b="1" dirty="0" smtClean="0">
                <a:solidFill>
                  <a:schemeClr val="bg1"/>
                </a:solidFill>
              </a:rPr>
              <a:t>час. =</a:t>
            </a:r>
            <a:r>
              <a:rPr lang="en-US" sz="3400" b="1" dirty="0" smtClean="0">
                <a:solidFill>
                  <a:schemeClr val="bg1"/>
                </a:solidFill>
              </a:rPr>
              <a:t>&gt;</a:t>
            </a:r>
            <a:r>
              <a:rPr lang="ru-RU" sz="3400" b="1" dirty="0" smtClean="0">
                <a:solidFill>
                  <a:schemeClr val="bg1"/>
                </a:solidFill>
              </a:rPr>
              <a:t> </a:t>
            </a:r>
            <a:r>
              <a:rPr lang="ru-RU" sz="3000" b="1" dirty="0" smtClean="0">
                <a:solidFill>
                  <a:schemeClr val="bg1"/>
                </a:solidFill>
              </a:rPr>
              <a:t>перерыв может не устанавливаться</a:t>
            </a:r>
          </a:p>
          <a:p>
            <a:pPr marL="0" indent="355600">
              <a:buNone/>
            </a:pPr>
            <a:endParaRPr lang="ru-RU" sz="900" dirty="0" smtClean="0">
              <a:solidFill>
                <a:schemeClr val="bg1"/>
              </a:solidFill>
            </a:endParaRPr>
          </a:p>
          <a:p>
            <a:pPr marL="0" indent="355600">
              <a:buNone/>
            </a:pPr>
            <a:r>
              <a:rPr lang="ru-RU" dirty="0" smtClean="0">
                <a:solidFill>
                  <a:schemeClr val="bg1"/>
                </a:solidFill>
              </a:rPr>
              <a:t>Статья 152. </a:t>
            </a:r>
            <a:r>
              <a:rPr lang="ru-RU" b="1" dirty="0" smtClean="0">
                <a:solidFill>
                  <a:schemeClr val="bg1"/>
                </a:solidFill>
              </a:rPr>
              <a:t>Оплата сверхурочной работы</a:t>
            </a:r>
          </a:p>
          <a:p>
            <a:pPr marL="0" indent="355600">
              <a:buNone/>
            </a:pPr>
            <a:r>
              <a:rPr lang="ru-RU" sz="900" dirty="0" smtClean="0">
                <a:solidFill>
                  <a:schemeClr val="bg1"/>
                </a:solidFill>
              </a:rPr>
              <a:t> </a:t>
            </a:r>
          </a:p>
          <a:p>
            <a:pPr marL="0" indent="355600">
              <a:buNone/>
            </a:pPr>
            <a:r>
              <a:rPr lang="ru-RU" b="1" dirty="0" smtClean="0">
                <a:solidFill>
                  <a:schemeClr val="bg1"/>
                </a:solidFill>
              </a:rPr>
              <a:t>Работа в выходные и праздничные дни сверх нормы, компенсированная по ст. 153 (2-я оплата или отгул с 1 оплатой) не оплачивается доп. как сверхурочная</a:t>
            </a:r>
          </a:p>
        </p:txBody>
      </p:sp>
      <p:sp>
        <p:nvSpPr>
          <p:cNvPr id="3" name="Заголовок 2"/>
          <p:cNvSpPr>
            <a:spLocks noGrp="1"/>
          </p:cNvSpPr>
          <p:nvPr>
            <p:ph type="title"/>
          </p:nvPr>
        </p:nvSpPr>
        <p:spPr>
          <a:xfrm>
            <a:off x="457200" y="152400"/>
            <a:ext cx="8229600" cy="561956"/>
          </a:xfrm>
        </p:spPr>
        <p:txBody>
          <a:bodyPr>
            <a:normAutofit/>
          </a:bodyPr>
          <a:lstStyle/>
          <a:p>
            <a:pPr algn="ctr"/>
            <a:r>
              <a:rPr lang="ru-RU" sz="2800" dirty="0" smtClean="0">
                <a:solidFill>
                  <a:srgbClr val="0000FF"/>
                </a:solidFill>
              </a:rPr>
              <a:t>Трудовой кодекс РФ</a:t>
            </a:r>
            <a:endParaRPr lang="ru-RU" sz="2800" dirty="0">
              <a:solidFill>
                <a:srgbClr val="0000FF"/>
              </a:solidFill>
            </a:endParaRPr>
          </a:p>
        </p:txBody>
      </p:sp>
      <p:sp>
        <p:nvSpPr>
          <p:cNvPr id="4" name="Прямоугольник 3"/>
          <p:cNvSpPr/>
          <p:nvPr/>
        </p:nvSpPr>
        <p:spPr>
          <a:xfrm>
            <a:off x="3000364" y="1785926"/>
            <a:ext cx="4786346" cy="1500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b="1" dirty="0">
              <a:solidFill>
                <a:schemeClr val="bg1"/>
              </a:solidFill>
            </a:endParaRPr>
          </a:p>
        </p:txBody>
      </p:sp>
      <p:sp>
        <p:nvSpPr>
          <p:cNvPr id="5" name="Прямоугольник 4"/>
          <p:cNvSpPr/>
          <p:nvPr/>
        </p:nvSpPr>
        <p:spPr>
          <a:xfrm>
            <a:off x="1285852" y="1785926"/>
            <a:ext cx="5715040" cy="1500198"/>
          </a:xfrm>
          <a:prstGeom prst="rect">
            <a:avLst/>
          </a:prstGeom>
          <a:solidFill>
            <a:srgbClr val="C8D2B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2400" b="1" dirty="0" smtClean="0">
                <a:solidFill>
                  <a:schemeClr val="bg1"/>
                </a:solidFill>
              </a:rPr>
              <a:t>Неполная рабочая неделя</a:t>
            </a:r>
            <a:endParaRPr lang="ru-RU" sz="2400" b="1" dirty="0">
              <a:solidFill>
                <a:schemeClr val="bg1"/>
              </a:solidFill>
            </a:endParaRPr>
          </a:p>
        </p:txBody>
      </p:sp>
      <p:sp>
        <p:nvSpPr>
          <p:cNvPr id="6" name="Прямоугольник 5"/>
          <p:cNvSpPr/>
          <p:nvPr/>
        </p:nvSpPr>
        <p:spPr>
          <a:xfrm>
            <a:off x="1357290" y="2214554"/>
            <a:ext cx="364333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rPr>
              <a:t>Полный рабочий день (смена)</a:t>
            </a:r>
            <a:endParaRPr lang="ru-RU" sz="24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142852"/>
            <a:ext cx="8858312" cy="6572296"/>
          </a:xfrm>
        </p:spPr>
        <p:txBody>
          <a:bodyPr/>
          <a:lstStyle/>
          <a:p>
            <a:pPr marL="0" indent="361950">
              <a:buNone/>
            </a:pPr>
            <a:endParaRPr lang="ru-RU" b="1" dirty="0" smtClean="0">
              <a:solidFill>
                <a:schemeClr val="bg1"/>
              </a:solidFill>
            </a:endParaRPr>
          </a:p>
          <a:p>
            <a:pPr marL="0" indent="361950">
              <a:buNone/>
            </a:pPr>
            <a:r>
              <a:rPr lang="ru-RU" b="1" dirty="0" smtClean="0">
                <a:solidFill>
                  <a:schemeClr val="bg1"/>
                </a:solidFill>
              </a:rPr>
              <a:t>Статья 153.</a:t>
            </a:r>
            <a:r>
              <a:rPr lang="ru-RU" dirty="0" smtClean="0">
                <a:solidFill>
                  <a:schemeClr val="bg1"/>
                </a:solidFill>
              </a:rPr>
              <a:t> Оплата труда в выходные и нерабочие праздничные дни</a:t>
            </a:r>
          </a:p>
          <a:p>
            <a:pPr marL="0" indent="361950">
              <a:buNone/>
            </a:pPr>
            <a:r>
              <a:rPr lang="ru-RU" dirty="0" smtClean="0">
                <a:solidFill>
                  <a:schemeClr val="bg1"/>
                </a:solidFill>
              </a:rPr>
              <a:t> </a:t>
            </a:r>
          </a:p>
          <a:p>
            <a:pPr marL="0" indent="361950">
              <a:buNone/>
            </a:pPr>
            <a:r>
              <a:rPr lang="ru-RU" b="1" dirty="0" smtClean="0">
                <a:solidFill>
                  <a:schemeClr val="bg1"/>
                </a:solidFill>
              </a:rPr>
              <a:t>Оплата в повышенном размере производится всем работникам </a:t>
            </a:r>
          </a:p>
          <a:p>
            <a:pPr marL="0" indent="361950">
              <a:buNone/>
            </a:pPr>
            <a:r>
              <a:rPr lang="ru-RU" dirty="0" smtClean="0">
                <a:solidFill>
                  <a:schemeClr val="bg1"/>
                </a:solidFill>
              </a:rPr>
              <a:t>Если на эти дни приходится часть рабочего дня (смены), в повышенном размере </a:t>
            </a:r>
          </a:p>
          <a:p>
            <a:pPr marL="0" indent="0">
              <a:buNone/>
            </a:pPr>
            <a:r>
              <a:rPr lang="ru-RU" dirty="0" smtClean="0">
                <a:solidFill>
                  <a:schemeClr val="bg1"/>
                </a:solidFill>
              </a:rPr>
              <a:t>оплачиваются часы, фактически </a:t>
            </a:r>
          </a:p>
          <a:p>
            <a:pPr marL="0" indent="0">
              <a:buNone/>
            </a:pPr>
            <a:r>
              <a:rPr lang="ru-RU" dirty="0" smtClean="0">
                <a:solidFill>
                  <a:schemeClr val="bg1"/>
                </a:solidFill>
              </a:rPr>
              <a:t>отработанные в выходной или </a:t>
            </a:r>
          </a:p>
          <a:p>
            <a:pPr marL="0" indent="0">
              <a:buNone/>
            </a:pPr>
            <a:r>
              <a:rPr lang="ru-RU" dirty="0" smtClean="0">
                <a:solidFill>
                  <a:schemeClr val="bg1"/>
                </a:solidFill>
              </a:rPr>
              <a:t>нерабочий праздничный день </a:t>
            </a:r>
          </a:p>
          <a:p>
            <a:pPr marL="0" indent="0">
              <a:buNone/>
            </a:pPr>
            <a:r>
              <a:rPr lang="ru-RU" dirty="0" smtClean="0">
                <a:solidFill>
                  <a:schemeClr val="bg1"/>
                </a:solidFill>
              </a:rPr>
              <a:t>(0 - 24 ч.)</a:t>
            </a:r>
          </a:p>
          <a:p>
            <a:pPr marL="0" indent="361950">
              <a:buNone/>
            </a:pPr>
            <a:r>
              <a:rPr lang="ru-RU" dirty="0" smtClean="0">
                <a:solidFill>
                  <a:schemeClr val="bg1"/>
                </a:solidFill>
              </a:rPr>
              <a:t> </a:t>
            </a:r>
          </a:p>
          <a:p>
            <a:pPr marL="0" indent="361950">
              <a:buNone/>
            </a:pPr>
            <a:endParaRPr lang="ru-RU" dirty="0">
              <a:solidFill>
                <a:schemeClr val="bg1"/>
              </a:solidFill>
            </a:endParaRPr>
          </a:p>
        </p:txBody>
      </p:sp>
      <p:pic>
        <p:nvPicPr>
          <p:cNvPr id="1029" name="Picture 5"/>
          <p:cNvPicPr>
            <a:picLocks noChangeAspect="1" noChangeArrowheads="1"/>
          </p:cNvPicPr>
          <p:nvPr/>
        </p:nvPicPr>
        <p:blipFill>
          <a:blip r:embed="rId2"/>
          <a:srcRect l="352"/>
          <a:stretch>
            <a:fillRect/>
          </a:stretch>
        </p:blipFill>
        <p:spPr bwMode="auto">
          <a:xfrm>
            <a:off x="5357818" y="3714752"/>
            <a:ext cx="3638538" cy="298323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571612"/>
            <a:ext cx="9144000" cy="5072098"/>
          </a:xfrm>
        </p:spPr>
        <p:txBody>
          <a:bodyPr/>
          <a:lstStyle/>
          <a:p>
            <a:pPr marL="0" indent="361950">
              <a:buNone/>
            </a:pPr>
            <a:endParaRPr lang="ru-RU" dirty="0" smtClean="0">
              <a:solidFill>
                <a:schemeClr val="bg1"/>
              </a:solidFill>
            </a:endParaRPr>
          </a:p>
          <a:p>
            <a:pPr marL="0" indent="180975">
              <a:buNone/>
            </a:pPr>
            <a:r>
              <a:rPr lang="ru-RU" dirty="0" smtClean="0">
                <a:solidFill>
                  <a:schemeClr val="bg1"/>
                </a:solidFill>
              </a:rPr>
              <a:t>Дополнена статья 5</a:t>
            </a:r>
          </a:p>
          <a:p>
            <a:pPr marL="0" indent="180975">
              <a:buNone/>
            </a:pPr>
            <a:endParaRPr lang="ru-RU" b="1" dirty="0" smtClean="0">
              <a:solidFill>
                <a:schemeClr val="bg1"/>
              </a:solidFill>
            </a:endParaRPr>
          </a:p>
          <a:p>
            <a:pPr marL="0" indent="180975">
              <a:buNone/>
            </a:pPr>
            <a:r>
              <a:rPr lang="ru-RU" b="1" dirty="0" smtClean="0">
                <a:solidFill>
                  <a:schemeClr val="bg1"/>
                </a:solidFill>
              </a:rPr>
              <a:t>Изменения в ТК РФ:</a:t>
            </a:r>
            <a:endParaRPr lang="ru-RU" dirty="0" smtClean="0">
              <a:solidFill>
                <a:schemeClr val="bg1"/>
              </a:solidFill>
            </a:endParaRPr>
          </a:p>
          <a:p>
            <a:pPr marL="0" indent="180975">
              <a:buNone/>
            </a:pPr>
            <a:r>
              <a:rPr lang="ru-RU" b="1" dirty="0" smtClean="0">
                <a:solidFill>
                  <a:schemeClr val="bg1"/>
                </a:solidFill>
              </a:rPr>
              <a:t>- осуществляются отдельными </a:t>
            </a:r>
          </a:p>
          <a:p>
            <a:pPr marL="0" indent="180975">
              <a:buNone/>
            </a:pPr>
            <a:r>
              <a:rPr lang="ru-RU" b="1" dirty="0" smtClean="0">
                <a:solidFill>
                  <a:schemeClr val="bg1"/>
                </a:solidFill>
              </a:rPr>
              <a:t>федеральными законами</a:t>
            </a:r>
            <a:endParaRPr lang="ru-RU" dirty="0" smtClean="0">
              <a:solidFill>
                <a:schemeClr val="bg1"/>
              </a:solidFill>
            </a:endParaRPr>
          </a:p>
          <a:p>
            <a:pPr marL="0" indent="180975">
              <a:buNone/>
            </a:pPr>
            <a:r>
              <a:rPr lang="ru-RU" b="1" dirty="0" smtClean="0">
                <a:solidFill>
                  <a:schemeClr val="bg1"/>
                </a:solidFill>
              </a:rPr>
              <a:t>- не могут быть включены в </a:t>
            </a:r>
          </a:p>
          <a:p>
            <a:pPr marL="0" indent="180975">
              <a:buNone/>
            </a:pPr>
            <a:r>
              <a:rPr lang="ru-RU" b="1" dirty="0" smtClean="0">
                <a:solidFill>
                  <a:schemeClr val="bg1"/>
                </a:solidFill>
              </a:rPr>
              <a:t>тексты федеральных законов, </a:t>
            </a:r>
          </a:p>
          <a:p>
            <a:pPr marL="0" indent="180975">
              <a:buNone/>
            </a:pPr>
            <a:r>
              <a:rPr lang="ru-RU" b="1" dirty="0" smtClean="0">
                <a:solidFill>
                  <a:schemeClr val="bg1"/>
                </a:solidFill>
              </a:rPr>
              <a:t>изменяющих другие законодательные акты </a:t>
            </a:r>
            <a:endParaRPr lang="ru-RU" dirty="0" smtClean="0">
              <a:solidFill>
                <a:schemeClr val="bg1"/>
              </a:solidFill>
            </a:endParaRPr>
          </a:p>
          <a:p>
            <a:pPr marL="0" indent="180975">
              <a:buNone/>
            </a:pPr>
            <a:endParaRPr lang="ru-RU" dirty="0">
              <a:solidFill>
                <a:schemeClr val="bg1"/>
              </a:solidFill>
            </a:endParaRPr>
          </a:p>
        </p:txBody>
      </p:sp>
      <p:sp>
        <p:nvSpPr>
          <p:cNvPr id="3" name="Заголовок 2"/>
          <p:cNvSpPr>
            <a:spLocks noGrp="1"/>
          </p:cNvSpPr>
          <p:nvPr>
            <p:ph type="title"/>
          </p:nvPr>
        </p:nvSpPr>
        <p:spPr>
          <a:xfrm>
            <a:off x="457200" y="152400"/>
            <a:ext cx="8229600" cy="1062022"/>
          </a:xfrm>
        </p:spPr>
        <p:txBody>
          <a:bodyPr>
            <a:noAutofit/>
          </a:bodyPr>
          <a:lstStyle/>
          <a:p>
            <a:pPr algn="ctr"/>
            <a:r>
              <a:rPr lang="ru-RU" sz="2800" b="1" dirty="0" smtClean="0">
                <a:solidFill>
                  <a:schemeClr val="bg1"/>
                </a:solidFill>
              </a:rPr>
              <a:t>Федеральный закон от 29 июля 2017 г. N 255-ФЗ</a:t>
            </a:r>
            <a:br>
              <a:rPr lang="ru-RU" sz="2800" b="1" dirty="0" smtClean="0">
                <a:solidFill>
                  <a:schemeClr val="bg1"/>
                </a:solidFill>
              </a:rPr>
            </a:br>
            <a:r>
              <a:rPr lang="ru-RU" sz="2400" dirty="0" smtClean="0">
                <a:solidFill>
                  <a:schemeClr val="bg1"/>
                </a:solidFill>
              </a:rPr>
              <a:t>(вступает в силу с 01.09.2017 г.)</a:t>
            </a:r>
            <a:endParaRPr lang="ru-RU" sz="2400" dirty="0">
              <a:solidFill>
                <a:schemeClr val="bg1"/>
              </a:solidFill>
            </a:endParaRPr>
          </a:p>
        </p:txBody>
      </p:sp>
      <p:pic>
        <p:nvPicPr>
          <p:cNvPr id="2050" name="Picture 2"/>
          <p:cNvPicPr>
            <a:picLocks noChangeAspect="1" noChangeArrowheads="1"/>
          </p:cNvPicPr>
          <p:nvPr/>
        </p:nvPicPr>
        <p:blipFill>
          <a:blip r:embed="rId2"/>
          <a:srcRect/>
          <a:stretch>
            <a:fillRect/>
          </a:stretch>
        </p:blipFill>
        <p:spPr bwMode="auto">
          <a:xfrm>
            <a:off x="5572132" y="2214554"/>
            <a:ext cx="3284870" cy="307183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142984"/>
            <a:ext cx="8715436" cy="5429288"/>
          </a:xfrm>
        </p:spPr>
        <p:txBody>
          <a:bodyPr/>
          <a:lstStyle/>
          <a:p>
            <a:pPr marL="0" indent="361950">
              <a:buNone/>
            </a:pPr>
            <a:r>
              <a:rPr lang="ru-RU" b="1" dirty="0" smtClean="0">
                <a:solidFill>
                  <a:schemeClr val="bg1"/>
                </a:solidFill>
              </a:rPr>
              <a:t>Статья 81 </a:t>
            </a:r>
            <a:r>
              <a:rPr lang="ru-RU" dirty="0" smtClean="0">
                <a:solidFill>
                  <a:schemeClr val="bg1"/>
                </a:solidFill>
              </a:rPr>
              <a:t>дополнена частью 7:</a:t>
            </a:r>
          </a:p>
          <a:p>
            <a:pPr marL="0" indent="361950">
              <a:buNone/>
            </a:pPr>
            <a:r>
              <a:rPr lang="ru-RU" dirty="0" smtClean="0">
                <a:solidFill>
                  <a:schemeClr val="bg1"/>
                </a:solidFill>
              </a:rPr>
              <a:t>Сведения о применении к работнику </a:t>
            </a:r>
            <a:r>
              <a:rPr lang="ru-RU" b="1" dirty="0" smtClean="0">
                <a:solidFill>
                  <a:schemeClr val="bg1"/>
                </a:solidFill>
              </a:rPr>
              <a:t>дисциплинарного взыскания в виде увольнения </a:t>
            </a:r>
          </a:p>
          <a:p>
            <a:pPr marL="0" indent="0">
              <a:buNone/>
            </a:pPr>
            <a:r>
              <a:rPr lang="ru-RU" b="1" dirty="0" smtClean="0">
                <a:solidFill>
                  <a:schemeClr val="bg1"/>
                </a:solidFill>
              </a:rPr>
              <a:t>в связи с утратой доверия</a:t>
            </a:r>
            <a:r>
              <a:rPr lang="ru-RU" dirty="0" smtClean="0">
                <a:solidFill>
                  <a:schemeClr val="bg1"/>
                </a:solidFill>
              </a:rPr>
              <a:t> </a:t>
            </a:r>
          </a:p>
          <a:p>
            <a:pPr marL="0" indent="0">
              <a:buNone/>
            </a:pPr>
            <a:r>
              <a:rPr lang="ru-RU" dirty="0" smtClean="0">
                <a:solidFill>
                  <a:schemeClr val="bg1"/>
                </a:solidFill>
              </a:rPr>
              <a:t>включаются работодателем</a:t>
            </a:r>
          </a:p>
          <a:p>
            <a:pPr marL="0" indent="0">
              <a:buNone/>
            </a:pPr>
            <a:r>
              <a:rPr lang="ru-RU" b="1" dirty="0" smtClean="0">
                <a:solidFill>
                  <a:schemeClr val="bg1"/>
                </a:solidFill>
              </a:rPr>
              <a:t>в реестр лиц, уволенных</a:t>
            </a:r>
          </a:p>
          <a:p>
            <a:pPr marL="0" indent="0">
              <a:buNone/>
            </a:pPr>
            <a:r>
              <a:rPr lang="ru-RU" b="1" dirty="0" smtClean="0">
                <a:solidFill>
                  <a:schemeClr val="bg1"/>
                </a:solidFill>
              </a:rPr>
              <a:t>в связи с утратой доверия</a:t>
            </a:r>
            <a:r>
              <a:rPr lang="ru-RU" dirty="0" smtClean="0">
                <a:solidFill>
                  <a:schemeClr val="bg1"/>
                </a:solidFill>
              </a:rPr>
              <a:t>, </a:t>
            </a:r>
          </a:p>
          <a:p>
            <a:pPr marL="0" indent="0">
              <a:buNone/>
            </a:pPr>
            <a:r>
              <a:rPr lang="ru-RU" dirty="0" smtClean="0">
                <a:solidFill>
                  <a:schemeClr val="bg1"/>
                </a:solidFill>
              </a:rPr>
              <a:t>предусмотренный ст. 15 </a:t>
            </a:r>
          </a:p>
          <a:p>
            <a:pPr marL="0" indent="0">
              <a:buNone/>
            </a:pPr>
            <a:r>
              <a:rPr lang="ru-RU" dirty="0" smtClean="0">
                <a:solidFill>
                  <a:schemeClr val="bg1"/>
                </a:solidFill>
              </a:rPr>
              <a:t>Федерального закона </a:t>
            </a:r>
          </a:p>
          <a:p>
            <a:pPr marL="0" indent="0">
              <a:buNone/>
            </a:pPr>
            <a:r>
              <a:rPr lang="ru-RU" dirty="0" smtClean="0">
                <a:solidFill>
                  <a:schemeClr val="bg1"/>
                </a:solidFill>
              </a:rPr>
              <a:t>«О противодействии </a:t>
            </a:r>
          </a:p>
          <a:p>
            <a:pPr marL="0" indent="0">
              <a:buNone/>
            </a:pPr>
            <a:r>
              <a:rPr lang="ru-RU" dirty="0" smtClean="0">
                <a:solidFill>
                  <a:schemeClr val="bg1"/>
                </a:solidFill>
              </a:rPr>
              <a:t>коррупции».</a:t>
            </a:r>
          </a:p>
          <a:p>
            <a:pPr marL="0" indent="361950">
              <a:buNone/>
            </a:pPr>
            <a:endParaRPr lang="ru-RU" dirty="0">
              <a:solidFill>
                <a:schemeClr val="bg1"/>
              </a:solidFill>
            </a:endParaRPr>
          </a:p>
        </p:txBody>
      </p:sp>
      <p:sp>
        <p:nvSpPr>
          <p:cNvPr id="3" name="Заголовок 2"/>
          <p:cNvSpPr>
            <a:spLocks noGrp="1"/>
          </p:cNvSpPr>
          <p:nvPr>
            <p:ph type="title"/>
          </p:nvPr>
        </p:nvSpPr>
        <p:spPr>
          <a:xfrm>
            <a:off x="457200" y="152400"/>
            <a:ext cx="8229600" cy="776270"/>
          </a:xfrm>
        </p:spPr>
        <p:txBody>
          <a:bodyPr>
            <a:normAutofit fontScale="90000"/>
          </a:bodyPr>
          <a:lstStyle/>
          <a:p>
            <a:pPr algn="ctr"/>
            <a:r>
              <a:rPr lang="ru-RU" sz="2800" b="1" dirty="0" smtClean="0">
                <a:solidFill>
                  <a:schemeClr val="bg1"/>
                </a:solidFill>
              </a:rPr>
              <a:t>Федеральный закон от 1 июля 2017 г. N 132-ФЗ</a:t>
            </a:r>
            <a:br>
              <a:rPr lang="ru-RU" sz="2800" b="1" dirty="0" smtClean="0">
                <a:solidFill>
                  <a:schemeClr val="bg1"/>
                </a:solidFill>
              </a:rPr>
            </a:br>
            <a:r>
              <a:rPr lang="ru-RU" sz="2800" dirty="0" smtClean="0">
                <a:solidFill>
                  <a:schemeClr val="bg1"/>
                </a:solidFill>
              </a:rPr>
              <a:t>(вступает в силу с 01.01.2018 г.)</a:t>
            </a:r>
            <a:endParaRPr lang="ru-RU" sz="2800" dirty="0"/>
          </a:p>
        </p:txBody>
      </p:sp>
      <p:pic>
        <p:nvPicPr>
          <p:cNvPr id="3075" name="Picture 3"/>
          <p:cNvPicPr>
            <a:picLocks noChangeAspect="1" noChangeArrowheads="1"/>
          </p:cNvPicPr>
          <p:nvPr/>
        </p:nvPicPr>
        <p:blipFill>
          <a:blip r:embed="rId2"/>
          <a:srcRect/>
          <a:stretch>
            <a:fillRect/>
          </a:stretch>
        </p:blipFill>
        <p:spPr bwMode="auto">
          <a:xfrm>
            <a:off x="5214942" y="2571744"/>
            <a:ext cx="3786182" cy="413038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714356"/>
            <a:ext cx="9144000" cy="6143644"/>
          </a:xfrm>
        </p:spPr>
        <p:txBody>
          <a:bodyPr>
            <a:normAutofit fontScale="92500" lnSpcReduction="20000"/>
          </a:bodyPr>
          <a:lstStyle/>
          <a:p>
            <a:pPr marL="0" indent="361950">
              <a:spcBef>
                <a:spcPts val="0"/>
              </a:spcBef>
              <a:buNone/>
            </a:pPr>
            <a:r>
              <a:rPr lang="ru-RU" dirty="0" smtClean="0">
                <a:latin typeface="Times New Roman" pitchFamily="18" charset="0"/>
                <a:cs typeface="Times New Roman" pitchFamily="18" charset="0"/>
                <a:hlinkClick r:id="rId2"/>
              </a:rPr>
              <a:t>Письмо </a:t>
            </a:r>
            <a:r>
              <a:rPr lang="ru-RU" dirty="0" err="1" smtClean="0">
                <a:latin typeface="Times New Roman" pitchFamily="18" charset="0"/>
                <a:cs typeface="Times New Roman" pitchFamily="18" charset="0"/>
                <a:hlinkClick r:id="rId2"/>
              </a:rPr>
              <a:t>Минобрнауки</a:t>
            </a:r>
            <a:r>
              <a:rPr lang="ru-RU" dirty="0" smtClean="0">
                <a:latin typeface="Times New Roman" pitchFamily="18" charset="0"/>
                <a:cs typeface="Times New Roman" pitchFamily="18" charset="0"/>
                <a:hlinkClick r:id="rId2"/>
              </a:rPr>
              <a:t> РФ от 28.06.2017 г. № 08-ПГ-МОН-23235 О правовых документах для разработки должностной инструкции музыкального руководителя образовательного учреждения</a:t>
            </a:r>
            <a:endParaRPr lang="ru-RU" dirty="0" smtClean="0">
              <a:latin typeface="Times New Roman" pitchFamily="18" charset="0"/>
              <a:cs typeface="Times New Roman" pitchFamily="18" charset="0"/>
            </a:endParaRPr>
          </a:p>
          <a:p>
            <a:pPr marL="0" indent="361950">
              <a:spcBef>
                <a:spcPts val="0"/>
              </a:spcBef>
              <a:buNone/>
            </a:pPr>
            <a:r>
              <a:rPr lang="ru-RU" dirty="0" smtClean="0">
                <a:solidFill>
                  <a:schemeClr val="bg1"/>
                </a:solidFill>
                <a:latin typeface="Times New Roman" pitchFamily="18" charset="0"/>
                <a:cs typeface="Times New Roman" pitchFamily="18" charset="0"/>
              </a:rPr>
              <a:t>ДИ музыкального руководителя ОУ = «</a:t>
            </a:r>
            <a:r>
              <a:rPr lang="ru-RU" dirty="0" err="1" smtClean="0">
                <a:solidFill>
                  <a:schemeClr val="bg1"/>
                </a:solidFill>
                <a:latin typeface="Times New Roman" pitchFamily="18" charset="0"/>
                <a:cs typeface="Times New Roman" pitchFamily="18" charset="0"/>
              </a:rPr>
              <a:t>Квал</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хар-ки</a:t>
            </a:r>
            <a:r>
              <a:rPr lang="ru-RU" dirty="0" smtClean="0">
                <a:solidFill>
                  <a:schemeClr val="bg1"/>
                </a:solidFill>
                <a:latin typeface="Times New Roman" pitchFamily="18" charset="0"/>
                <a:cs typeface="Times New Roman" pitchFamily="18" charset="0"/>
              </a:rPr>
              <a:t> должностей работников образования» ЕКС, утв. приказом </a:t>
            </a:r>
            <a:r>
              <a:rPr lang="ru-RU" dirty="0" err="1" smtClean="0">
                <a:solidFill>
                  <a:schemeClr val="bg1"/>
                </a:solidFill>
                <a:latin typeface="Times New Roman" pitchFamily="18" charset="0"/>
                <a:cs typeface="Times New Roman" pitchFamily="18" charset="0"/>
              </a:rPr>
              <a:t>Минздравсоцразвития</a:t>
            </a:r>
            <a:r>
              <a:rPr lang="ru-RU" dirty="0" smtClean="0">
                <a:solidFill>
                  <a:schemeClr val="bg1"/>
                </a:solidFill>
                <a:latin typeface="Times New Roman" pitchFamily="18" charset="0"/>
                <a:cs typeface="Times New Roman" pitchFamily="18" charset="0"/>
              </a:rPr>
              <a:t> России от 26.08.2010 г.</a:t>
            </a:r>
          </a:p>
          <a:p>
            <a:pPr marL="0" indent="361950">
              <a:buNone/>
            </a:pPr>
            <a:endParaRPr lang="ru-RU" dirty="0" smtClean="0">
              <a:latin typeface="Times New Roman" pitchFamily="18" charset="0"/>
              <a:cs typeface="Times New Roman" pitchFamily="18" charset="0"/>
              <a:hlinkClick r:id="rId3"/>
            </a:endParaRPr>
          </a:p>
          <a:p>
            <a:pPr marL="0" indent="361950">
              <a:buNone/>
            </a:pPr>
            <a:r>
              <a:rPr lang="ru-RU" dirty="0" smtClean="0">
                <a:latin typeface="Times New Roman" pitchFamily="18" charset="0"/>
                <a:cs typeface="Times New Roman" pitchFamily="18" charset="0"/>
                <a:hlinkClick r:id="rId3"/>
              </a:rPr>
              <a:t>Письмо Минтруда РФ от 6.06.2017 г. № 14-2/10/В-4361 О внедрении ПС и приведении наименований должностей в соответствии с требованиями ФЗ от 29.12.2012 г. № 273-ФЗ «Об образовании в РФ</a:t>
            </a:r>
            <a:r>
              <a:rPr lang="ru-RU" dirty="0" smtClean="0">
                <a:latin typeface="Times New Roman" pitchFamily="18" charset="0"/>
                <a:cs typeface="Times New Roman" pitchFamily="18" charset="0"/>
              </a:rPr>
              <a:t>»</a:t>
            </a:r>
          </a:p>
          <a:p>
            <a:pPr marL="0" indent="361950">
              <a:buNone/>
            </a:pPr>
            <a:r>
              <a:rPr lang="ru-RU" dirty="0" smtClean="0">
                <a:solidFill>
                  <a:schemeClr val="bg1"/>
                </a:solidFill>
                <a:latin typeface="Times New Roman" pitchFamily="18" charset="0"/>
                <a:cs typeface="Times New Roman" pitchFamily="18" charset="0"/>
              </a:rPr>
              <a:t>Приведение наименования должностей организаций соц.обслуживания в соответствие с требованиями закона, изменение в связи с этим трудовой функции работника - не основание для корректировки условий трудового договора в связи с уточнением организационных или технологических условий труда.</a:t>
            </a:r>
          </a:p>
          <a:p>
            <a:pPr marL="0" indent="361950">
              <a:buNone/>
            </a:pPr>
            <a:r>
              <a:rPr lang="ru-RU" dirty="0" smtClean="0">
                <a:solidFill>
                  <a:schemeClr val="bg1"/>
                </a:solidFill>
                <a:latin typeface="Times New Roman" pitchFamily="18" charset="0"/>
                <a:cs typeface="Times New Roman" pitchFamily="18" charset="0"/>
              </a:rPr>
              <a:t>Внедрение </a:t>
            </a:r>
            <a:r>
              <a:rPr lang="ru-RU" dirty="0" err="1" smtClean="0">
                <a:solidFill>
                  <a:schemeClr val="bg1"/>
                </a:solidFill>
                <a:latin typeface="Times New Roman" pitchFamily="18" charset="0"/>
                <a:cs typeface="Times New Roman" pitchFamily="18" charset="0"/>
              </a:rPr>
              <a:t>профстандарта</a:t>
            </a:r>
            <a:r>
              <a:rPr lang="ru-RU" dirty="0" smtClean="0">
                <a:solidFill>
                  <a:schemeClr val="bg1"/>
                </a:solidFill>
                <a:latin typeface="Times New Roman" pitchFamily="18" charset="0"/>
                <a:cs typeface="Times New Roman" pitchFamily="18" charset="0"/>
              </a:rPr>
              <a:t> - не основание для изменения условий ТД в пор. ст. 74 ТК РФ. Необоснованное снижение зарплаты недопустимо.</a:t>
            </a:r>
            <a:endParaRPr lang="ru-RU" dirty="0">
              <a:solidFill>
                <a:schemeClr val="bg1"/>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490518"/>
          </a:xfrm>
        </p:spPr>
        <p:txBody>
          <a:bodyPr>
            <a:noAutofit/>
          </a:bodyPr>
          <a:lstStyle/>
          <a:p>
            <a:pPr algn="ctr"/>
            <a:r>
              <a:rPr lang="ru-RU" sz="2800" dirty="0" smtClean="0">
                <a:solidFill>
                  <a:srgbClr val="0000FF"/>
                </a:solidFill>
              </a:rPr>
              <a:t>Должностные обязанности</a:t>
            </a:r>
            <a:endParaRPr lang="ru-RU" sz="2800" dirty="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642918"/>
            <a:ext cx="8858312" cy="6072230"/>
          </a:xfrm>
        </p:spPr>
        <p:txBody>
          <a:bodyPr>
            <a:noAutofit/>
          </a:bodyPr>
          <a:lstStyle/>
          <a:p>
            <a:pPr marL="0" indent="361950">
              <a:spcBef>
                <a:spcPts val="0"/>
              </a:spcBef>
              <a:buNone/>
            </a:pPr>
            <a:r>
              <a:rPr lang="ru-RU" sz="2400" dirty="0" smtClean="0">
                <a:solidFill>
                  <a:srgbClr val="106BBE"/>
                </a:solidFill>
                <a:latin typeface="Times New Roman" pitchFamily="18" charset="0"/>
                <a:ea typeface="Times New Roman"/>
                <a:cs typeface="Times New Roman" pitchFamily="18" charset="0"/>
                <a:hlinkClick r:id="rId2"/>
              </a:rPr>
              <a:t>Письмо </a:t>
            </a:r>
            <a:r>
              <a:rPr lang="ru-RU" sz="2400" dirty="0" err="1" smtClean="0">
                <a:solidFill>
                  <a:srgbClr val="106BBE"/>
                </a:solidFill>
                <a:latin typeface="Times New Roman" pitchFamily="18" charset="0"/>
                <a:ea typeface="Times New Roman"/>
                <a:cs typeface="Times New Roman" pitchFamily="18" charset="0"/>
                <a:hlinkClick r:id="rId2"/>
              </a:rPr>
              <a:t>Минобрнауки</a:t>
            </a:r>
            <a:r>
              <a:rPr lang="ru-RU" sz="2400" dirty="0" smtClean="0">
                <a:solidFill>
                  <a:srgbClr val="106BBE"/>
                </a:solidFill>
                <a:latin typeface="Times New Roman" pitchFamily="18" charset="0"/>
                <a:ea typeface="Times New Roman"/>
                <a:cs typeface="Times New Roman" pitchFamily="18" charset="0"/>
                <a:hlinkClick r:id="rId2"/>
              </a:rPr>
              <a:t> РФ от 2.06.2017 г. № ТС-134/08 «О календаре образовательных событий на 2017/18 учебный год»</a:t>
            </a:r>
            <a:endParaRPr lang="ru-RU" sz="2400" dirty="0" smtClean="0">
              <a:solidFill>
                <a:srgbClr val="106BBE"/>
              </a:solidFill>
              <a:latin typeface="Times New Roman" pitchFamily="18" charset="0"/>
              <a:ea typeface="Times New Roman"/>
              <a:cs typeface="Times New Roman" pitchFamily="18" charset="0"/>
            </a:endParaRPr>
          </a:p>
          <a:p>
            <a:pPr marL="0" indent="361950">
              <a:spcBef>
                <a:spcPts val="0"/>
              </a:spcBef>
              <a:buNone/>
            </a:pPr>
            <a:r>
              <a:rPr lang="ru-RU" sz="2400" dirty="0" smtClean="0">
                <a:solidFill>
                  <a:schemeClr val="bg1"/>
                </a:solidFill>
                <a:latin typeface="Times New Roman" pitchFamily="18" charset="0"/>
                <a:cs typeface="Times New Roman" pitchFamily="18" charset="0"/>
              </a:rPr>
              <a:t>Составлен Календарь образовательных событий на 2017/18 </a:t>
            </a:r>
            <a:r>
              <a:rPr lang="ru-RU" sz="2400" dirty="0" err="1" smtClean="0">
                <a:solidFill>
                  <a:schemeClr val="bg1"/>
                </a:solidFill>
                <a:latin typeface="Times New Roman" pitchFamily="18" charset="0"/>
                <a:cs typeface="Times New Roman" pitchFamily="18" charset="0"/>
              </a:rPr>
              <a:t>уч</a:t>
            </a:r>
            <a:r>
              <a:rPr lang="ru-RU" sz="2400" dirty="0" smtClean="0">
                <a:solidFill>
                  <a:schemeClr val="bg1"/>
                </a:solidFill>
                <a:latin typeface="Times New Roman" pitchFamily="18" charset="0"/>
                <a:cs typeface="Times New Roman" pitchFamily="18" charset="0"/>
              </a:rPr>
              <a:t>. год</a:t>
            </a:r>
          </a:p>
          <a:p>
            <a:pPr marL="0" indent="361950">
              <a:spcBef>
                <a:spcPts val="0"/>
              </a:spcBef>
              <a:buNone/>
            </a:pPr>
            <a:r>
              <a:rPr lang="ru-RU" sz="2400" dirty="0" smtClean="0">
                <a:latin typeface="Times New Roman" pitchFamily="18" charset="0"/>
                <a:cs typeface="Times New Roman" pitchFamily="18" charset="0"/>
                <a:hlinkClick r:id="rId3"/>
              </a:rPr>
              <a:t>Постановление Правительства РФ от 29.06.2017 г. № 772 «О внесении изменения в постановление Правительства Российской Федерации от 17 декабря 2013 г. N 1177»</a:t>
            </a:r>
            <a:endParaRPr lang="ru-RU" sz="2400" dirty="0" smtClean="0">
              <a:latin typeface="Times New Roman" pitchFamily="18" charset="0"/>
              <a:cs typeface="Times New Roman" pitchFamily="18" charset="0"/>
            </a:endParaRPr>
          </a:p>
          <a:p>
            <a:pPr marL="0" indent="361950">
              <a:spcBef>
                <a:spcPts val="0"/>
              </a:spcBef>
              <a:buNone/>
            </a:pPr>
            <a:r>
              <a:rPr lang="ru-RU" sz="2400" dirty="0" smtClean="0">
                <a:solidFill>
                  <a:schemeClr val="bg1"/>
                </a:solidFill>
                <a:latin typeface="Times New Roman" pitchFamily="18" charset="0"/>
                <a:cs typeface="Times New Roman" pitchFamily="18" charset="0"/>
              </a:rPr>
              <a:t>С 1 июля 2017 г. д.б. вступить в силу требование к году выпуска автобусов для организованной перевозки детей (срок эксплуатации не более 10 лет), перенесено на 1 января 2018 г.</a:t>
            </a:r>
          </a:p>
          <a:p>
            <a:pPr marL="0" indent="361950">
              <a:spcBef>
                <a:spcPts val="0"/>
              </a:spcBef>
              <a:buNone/>
            </a:pPr>
            <a:r>
              <a:rPr lang="ru-RU" sz="2400" dirty="0" smtClean="0">
                <a:solidFill>
                  <a:srgbClr val="0000FF"/>
                </a:solidFill>
                <a:latin typeface="Times New Roman" pitchFamily="18" charset="0"/>
                <a:cs typeface="Times New Roman" pitchFamily="18" charset="0"/>
                <a:hlinkClick r:id="rId4"/>
              </a:rPr>
              <a:t>Письмо </a:t>
            </a:r>
            <a:r>
              <a:rPr lang="ru-RU" sz="2400" dirty="0" err="1" smtClean="0">
                <a:solidFill>
                  <a:srgbClr val="0000FF"/>
                </a:solidFill>
                <a:latin typeface="Times New Roman" pitchFamily="18" charset="0"/>
                <a:cs typeface="Times New Roman" pitchFamily="18" charset="0"/>
                <a:hlinkClick r:id="rId4"/>
              </a:rPr>
              <a:t>Минобрнауки</a:t>
            </a:r>
            <a:r>
              <a:rPr lang="ru-RU" sz="2400" dirty="0" smtClean="0">
                <a:solidFill>
                  <a:srgbClr val="0000FF"/>
                </a:solidFill>
                <a:latin typeface="Times New Roman" pitchFamily="18" charset="0"/>
                <a:cs typeface="Times New Roman" pitchFamily="18" charset="0"/>
                <a:hlinkClick r:id="rId4"/>
              </a:rPr>
              <a:t> РФ от 31.05.2017 г. № 08-1063 «О проведении конкурса»</a:t>
            </a:r>
            <a:endParaRPr lang="ru-RU" sz="2400" dirty="0" smtClean="0">
              <a:solidFill>
                <a:srgbClr val="0000FF"/>
              </a:solidFill>
              <a:latin typeface="Times New Roman" pitchFamily="18" charset="0"/>
              <a:cs typeface="Times New Roman" pitchFamily="18" charset="0"/>
            </a:endParaRPr>
          </a:p>
          <a:p>
            <a:pPr marL="0" indent="361950">
              <a:spcBef>
                <a:spcPts val="0"/>
              </a:spcBef>
              <a:buNone/>
            </a:pPr>
            <a:r>
              <a:rPr lang="ru-RU" sz="2400" dirty="0" smtClean="0">
                <a:solidFill>
                  <a:schemeClr val="bg1"/>
                </a:solidFill>
                <a:latin typeface="Times New Roman" pitchFamily="18" charset="0"/>
                <a:cs typeface="Times New Roman" pitchFamily="18" charset="0"/>
              </a:rPr>
              <a:t>Всероссийский конкурс педагогического мастерства «История в школе: традиции и новации». Участники - учителя истории </a:t>
            </a:r>
            <a:r>
              <a:rPr lang="ru-RU" sz="2400" dirty="0" err="1" smtClean="0">
                <a:solidFill>
                  <a:schemeClr val="bg1"/>
                </a:solidFill>
                <a:latin typeface="Times New Roman" pitchFamily="18" charset="0"/>
                <a:cs typeface="Times New Roman" pitchFamily="18" charset="0"/>
              </a:rPr>
              <a:t>общеобр</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учр</a:t>
            </a:r>
            <a:r>
              <a:rPr lang="ru-RU" sz="2400" dirty="0" smtClean="0">
                <a:solidFill>
                  <a:schemeClr val="bg1"/>
                </a:solidFill>
                <a:latin typeface="Times New Roman" pitchFamily="18" charset="0"/>
                <a:cs typeface="Times New Roman" pitchFamily="18" charset="0"/>
              </a:rPr>
              <a:t>. с </a:t>
            </a:r>
            <a:r>
              <a:rPr lang="ru-RU" sz="2400" dirty="0" err="1" smtClean="0">
                <a:solidFill>
                  <a:schemeClr val="bg1"/>
                </a:solidFill>
                <a:latin typeface="Times New Roman" pitchFamily="18" charset="0"/>
                <a:cs typeface="Times New Roman" pitchFamily="18" charset="0"/>
              </a:rPr>
              <a:t>пед</a:t>
            </a:r>
            <a:r>
              <a:rPr lang="ru-RU" sz="2400" dirty="0" smtClean="0">
                <a:solidFill>
                  <a:schemeClr val="bg1"/>
                </a:solidFill>
                <a:latin typeface="Times New Roman" pitchFamily="18" charset="0"/>
                <a:cs typeface="Times New Roman" pitchFamily="18" charset="0"/>
              </a:rPr>
              <a:t>. стажем не менее 3 лет. Заявки - с 5.06. по 5.09.2017 г. Церемония награждения – 5.10.2017 г. в Москве</a:t>
            </a:r>
            <a:r>
              <a:rPr lang="ru-RU" sz="2400" dirty="0" smtClean="0">
                <a:latin typeface="Times New Roman" pitchFamily="18" charset="0"/>
                <a:cs typeface="Times New Roman" pitchFamily="18" charset="0"/>
              </a:rPr>
              <a:t>.</a:t>
            </a:r>
            <a:endParaRPr lang="ru-RU" sz="2400" dirty="0">
              <a:solidFill>
                <a:schemeClr val="bg1"/>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571480"/>
          </a:xfrm>
        </p:spPr>
        <p:txBody>
          <a:bodyPr>
            <a:normAutofit/>
          </a:bodyPr>
          <a:lstStyle/>
          <a:p>
            <a:pPr algn="ctr"/>
            <a:r>
              <a:rPr lang="ru-RU" sz="2800" dirty="0" smtClean="0">
                <a:solidFill>
                  <a:srgbClr val="0000FF"/>
                </a:solidFill>
              </a:rPr>
              <a:t>Образование</a:t>
            </a:r>
            <a:endParaRPr lang="ru-RU" sz="2800" dirty="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714356"/>
            <a:ext cx="8858312" cy="6000792"/>
          </a:xfrm>
        </p:spPr>
        <p:txBody>
          <a:bodyPr>
            <a:normAutofit lnSpcReduction="10000"/>
          </a:bodyPr>
          <a:lstStyle/>
          <a:p>
            <a:pPr marL="0" indent="361950">
              <a:spcBef>
                <a:spcPts val="0"/>
              </a:spcBef>
              <a:buNone/>
            </a:pPr>
            <a:r>
              <a:rPr lang="ru-RU" sz="2400" dirty="0" smtClean="0">
                <a:latin typeface="Times New Roman" pitchFamily="18" charset="0"/>
                <a:cs typeface="Times New Roman" pitchFamily="18" charset="0"/>
                <a:hlinkClick r:id="rId2"/>
              </a:rPr>
              <a:t>Письмо Министерства образования и науки РФ от 19.05.2017 г. N ОВ-344/12 «О ведомственных наградах»</a:t>
            </a:r>
            <a:endParaRPr lang="ru-RU" sz="2400" dirty="0" smtClean="0">
              <a:latin typeface="Times New Roman" pitchFamily="18" charset="0"/>
              <a:cs typeface="Times New Roman" pitchFamily="18" charset="0"/>
            </a:endParaRPr>
          </a:p>
          <a:p>
            <a:pPr marL="0" indent="361950">
              <a:spcBef>
                <a:spcPts val="0"/>
              </a:spcBef>
              <a:buNone/>
            </a:pPr>
            <a:r>
              <a:rPr lang="ru-RU" sz="2400" dirty="0" smtClean="0">
                <a:solidFill>
                  <a:schemeClr val="bg1"/>
                </a:solidFill>
                <a:latin typeface="Times New Roman" pitchFamily="18" charset="0"/>
                <a:cs typeface="Times New Roman" pitchFamily="18" charset="0"/>
              </a:rPr>
              <a:t>Золотой знак отличия МОН РФ - ведомственная награда, дающая право на присвоение звания «Ветеран труда». Но награжденные до 1.07.2016 г. ранее установленными ведомственными наградами МОН, при наличии необходимого стажа работы также имеют право на присвоение звания «Ветеран труда».</a:t>
            </a:r>
          </a:p>
          <a:p>
            <a:pPr marL="0" indent="361950">
              <a:spcBef>
                <a:spcPts val="0"/>
              </a:spcBef>
              <a:buNone/>
            </a:pPr>
            <a:r>
              <a:rPr lang="ru-RU" sz="2400" dirty="0" smtClean="0">
                <a:latin typeface="Times New Roman" pitchFamily="18" charset="0"/>
                <a:cs typeface="Times New Roman" pitchFamily="18" charset="0"/>
                <a:hlinkClick r:id="rId3"/>
              </a:rPr>
              <a:t>Приказ </a:t>
            </a:r>
            <a:r>
              <a:rPr lang="ru-RU" sz="2400" dirty="0" err="1" smtClean="0">
                <a:latin typeface="Times New Roman" pitchFamily="18" charset="0"/>
                <a:cs typeface="Times New Roman" pitchFamily="18" charset="0"/>
                <a:hlinkClick r:id="rId3"/>
              </a:rPr>
              <a:t>Минобрнауки</a:t>
            </a:r>
            <a:r>
              <a:rPr lang="ru-RU" sz="2400" dirty="0" smtClean="0">
                <a:latin typeface="Times New Roman" pitchFamily="18" charset="0"/>
                <a:cs typeface="Times New Roman" pitchFamily="18" charset="0"/>
                <a:hlinkClick r:id="rId3"/>
              </a:rPr>
              <a:t> РФ от 19.06.2017 г. № 567 «О внесении изменений в приказ МОН РФ от 26.09.2016 г. № 1223 «О ведомственных наградах МОН РФ»</a:t>
            </a:r>
            <a:endParaRPr lang="ru-RU" sz="2400" dirty="0" smtClean="0">
              <a:latin typeface="Times New Roman" pitchFamily="18" charset="0"/>
              <a:cs typeface="Times New Roman" pitchFamily="18" charset="0"/>
            </a:endParaRPr>
          </a:p>
          <a:p>
            <a:pPr marL="0" indent="361950">
              <a:buNone/>
            </a:pPr>
            <a:endParaRPr lang="ru-RU" dirty="0" smtClean="0">
              <a:solidFill>
                <a:schemeClr val="bg1"/>
              </a:solidFill>
              <a:latin typeface="Times New Roman" pitchFamily="18" charset="0"/>
              <a:cs typeface="Times New Roman" pitchFamily="18" charset="0"/>
            </a:endParaRPr>
          </a:p>
          <a:p>
            <a:pPr marL="0" indent="361950">
              <a:buNone/>
            </a:pPr>
            <a:r>
              <a:rPr lang="ru-RU" dirty="0" smtClean="0">
                <a:solidFill>
                  <a:schemeClr val="bg1"/>
                </a:solidFill>
                <a:latin typeface="Times New Roman" pitchFamily="18" charset="0"/>
                <a:cs typeface="Times New Roman" pitchFamily="18" charset="0"/>
              </a:rPr>
              <a:t>БЛАГОДАРНОСТЬ</a:t>
            </a:r>
          </a:p>
          <a:p>
            <a:pPr marL="0" indent="361950">
              <a:buNone/>
            </a:pPr>
            <a:endParaRPr lang="ru-RU" dirty="0" smtClean="0">
              <a:solidFill>
                <a:schemeClr val="bg1"/>
              </a:solidFill>
              <a:latin typeface="Times New Roman" pitchFamily="18" charset="0"/>
              <a:cs typeface="Times New Roman" pitchFamily="18" charset="0"/>
            </a:endParaRPr>
          </a:p>
          <a:p>
            <a:pPr marL="0" indent="361950">
              <a:buNone/>
            </a:pPr>
            <a:r>
              <a:rPr lang="ru-RU" dirty="0" smtClean="0">
                <a:solidFill>
                  <a:schemeClr val="bg1"/>
                </a:solidFill>
                <a:latin typeface="Times New Roman" pitchFamily="18" charset="0"/>
                <a:cs typeface="Times New Roman" pitchFamily="18" charset="0"/>
              </a:rPr>
              <a:t>ЗОЛОТОЙ ЗНАК ОТЛИЧИЯ МОН РФ</a:t>
            </a:r>
            <a:endParaRPr lang="ru-RU" dirty="0">
              <a:solidFill>
                <a:schemeClr val="bg1"/>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561956"/>
          </a:xfrm>
        </p:spPr>
        <p:txBody>
          <a:bodyPr>
            <a:normAutofit fontScale="90000"/>
          </a:bodyPr>
          <a:lstStyle/>
          <a:p>
            <a:pPr algn="ctr"/>
            <a:r>
              <a:rPr lang="ru-RU" dirty="0" smtClean="0">
                <a:solidFill>
                  <a:srgbClr val="0000FF"/>
                </a:solidFill>
              </a:rPr>
              <a:t>Ведомственные награды</a:t>
            </a:r>
            <a:endParaRPr lang="ru-RU" dirty="0">
              <a:solidFill>
                <a:srgbClr val="0000FF"/>
              </a:solidFill>
            </a:endParaRPr>
          </a:p>
        </p:txBody>
      </p:sp>
      <p:cxnSp>
        <p:nvCxnSpPr>
          <p:cNvPr id="5" name="Прямая соединительная линия 4"/>
          <p:cNvCxnSpPr/>
          <p:nvPr/>
        </p:nvCxnSpPr>
        <p:spPr>
          <a:xfrm>
            <a:off x="785786" y="4786322"/>
            <a:ext cx="1928826" cy="500066"/>
          </a:xfrm>
          <a:prstGeom prst="line">
            <a:avLst/>
          </a:prstGeom>
          <a:ln w="635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10800000" flipV="1">
            <a:off x="857224" y="4786322"/>
            <a:ext cx="1857388" cy="500066"/>
          </a:xfrm>
          <a:prstGeom prst="line">
            <a:avLst/>
          </a:prstGeom>
          <a:ln w="635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714348" y="5715016"/>
            <a:ext cx="1285884" cy="428628"/>
          </a:xfrm>
          <a:prstGeom prst="line">
            <a:avLst/>
          </a:prstGeom>
          <a:ln w="635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V="1">
            <a:off x="714348" y="5643578"/>
            <a:ext cx="1357322" cy="500066"/>
          </a:xfrm>
          <a:prstGeom prst="line">
            <a:avLst/>
          </a:prstGeom>
          <a:ln w="635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1744</TotalTime>
  <Words>468</Words>
  <Application>Microsoft Office PowerPoint</Application>
  <PresentationFormat>Экран (4:3)</PresentationFormat>
  <Paragraphs>131</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Бумажная</vt:lpstr>
      <vt:lpstr>Изменения законодательства</vt:lpstr>
      <vt:lpstr>Трудовой кодекс РФ</vt:lpstr>
      <vt:lpstr>Трудовой кодекс РФ</vt:lpstr>
      <vt:lpstr>Слайд 4</vt:lpstr>
      <vt:lpstr>Федеральный закон от 29 июля 2017 г. N 255-ФЗ (вступает в силу с 01.09.2017 г.)</vt:lpstr>
      <vt:lpstr>Федеральный закон от 1 июля 2017 г. N 132-ФЗ (вступает в силу с 01.01.2018 г.)</vt:lpstr>
      <vt:lpstr>Должностные обязанности</vt:lpstr>
      <vt:lpstr>Образование</vt:lpstr>
      <vt:lpstr>Ведомственные награды</vt:lpstr>
      <vt:lpstr>Отдых и оздоровление детей</vt:lpstr>
      <vt:lpstr>Поступают вопросы:  перерасчёт пенсии – в связи с уходом за детьми</vt:lpstr>
      <vt:lpstr>РТП – 2017.2</vt:lpstr>
      <vt:lpstr>РТП - 2017</vt:lpstr>
      <vt:lpstr>РТП - 2017</vt:lpstr>
      <vt:lpstr>РТП - 2017</vt:lpstr>
      <vt:lpstr>РТП - 2017</vt:lpstr>
      <vt:lpstr>РТП - 2017</vt:lpstr>
      <vt:lpstr>РТП - 2017</vt:lpstr>
      <vt:lpstr>РТП - 2017</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Изменения законодательства</dc:title>
  <dc:creator>Сергей</dc:creator>
  <cp:lastModifiedBy>Сергей</cp:lastModifiedBy>
  <cp:revision>166</cp:revision>
  <dcterms:created xsi:type="dcterms:W3CDTF">2017-08-14T03:55:48Z</dcterms:created>
  <dcterms:modified xsi:type="dcterms:W3CDTF">2017-08-22T05:01:44Z</dcterms:modified>
</cp:coreProperties>
</file>