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
  </p:notesMasterIdLst>
  <p:handoutMasterIdLst>
    <p:handoutMasterId r:id="rId33"/>
  </p:handoutMasterIdLst>
  <p:sldIdLst>
    <p:sldId id="256" r:id="rId2"/>
    <p:sldId id="266" r:id="rId3"/>
    <p:sldId id="265" r:id="rId4"/>
    <p:sldId id="257" r:id="rId5"/>
    <p:sldId id="282" r:id="rId6"/>
    <p:sldId id="267" r:id="rId7"/>
    <p:sldId id="258" r:id="rId8"/>
    <p:sldId id="281" r:id="rId9"/>
    <p:sldId id="259" r:id="rId10"/>
    <p:sldId id="260" r:id="rId11"/>
    <p:sldId id="268" r:id="rId12"/>
    <p:sldId id="280" r:id="rId13"/>
    <p:sldId id="261" r:id="rId14"/>
    <p:sldId id="262" r:id="rId15"/>
    <p:sldId id="269" r:id="rId16"/>
    <p:sldId id="263" r:id="rId17"/>
    <p:sldId id="264" r:id="rId18"/>
    <p:sldId id="283" r:id="rId19"/>
    <p:sldId id="270" r:id="rId20"/>
    <p:sldId id="271" r:id="rId21"/>
    <p:sldId id="272" r:id="rId22"/>
    <p:sldId id="278" r:id="rId23"/>
    <p:sldId id="279" r:id="rId24"/>
    <p:sldId id="273" r:id="rId25"/>
    <p:sldId id="274" r:id="rId26"/>
    <p:sldId id="275" r:id="rId27"/>
    <p:sldId id="277" r:id="rId28"/>
    <p:sldId id="276" r:id="rId29"/>
    <p:sldId id="284" r:id="rId30"/>
    <p:sldId id="285"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70" autoAdjust="0"/>
    <p:restoredTop sz="86397" autoAdjust="0"/>
  </p:normalViewPr>
  <p:slideViewPr>
    <p:cSldViewPr>
      <p:cViewPr varScale="1">
        <p:scale>
          <a:sx n="108" d="100"/>
          <a:sy n="108" d="100"/>
        </p:scale>
        <p:origin x="16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278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78EB01-1023-4378-8FD6-5B724A08D313}" type="datetimeFigureOut">
              <a:rPr lang="ru-RU" smtClean="0"/>
              <a:t>12.05.2020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45D837-89C0-4002-99A4-3AAE68EBE99F}" type="slidenum">
              <a:rPr lang="ru-RU" smtClean="0"/>
              <a:t>‹#›</a:t>
            </a:fld>
            <a:endParaRPr lang="ru-RU"/>
          </a:p>
        </p:txBody>
      </p:sp>
    </p:spTree>
    <p:extLst>
      <p:ext uri="{BB962C8B-B14F-4D97-AF65-F5344CB8AC3E}">
        <p14:creationId xmlns:p14="http://schemas.microsoft.com/office/powerpoint/2010/main" val="3065057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110A27-CA1F-49C7-80F6-37DCDD5EDB2A}" type="datetimeFigureOut">
              <a:rPr lang="ru-RU" smtClean="0"/>
              <a:t>12.05.2020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57A9B1-E062-4307-8739-45D2E8718E88}" type="slidenum">
              <a:rPr lang="ru-RU" smtClean="0"/>
              <a:t>‹#›</a:t>
            </a:fld>
            <a:endParaRPr lang="ru-RU"/>
          </a:p>
        </p:txBody>
      </p:sp>
    </p:spTree>
    <p:extLst>
      <p:ext uri="{BB962C8B-B14F-4D97-AF65-F5344CB8AC3E}">
        <p14:creationId xmlns:p14="http://schemas.microsoft.com/office/powerpoint/2010/main" val="55329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Здравствуйте</a:t>
            </a:r>
            <a:r>
              <a:rPr lang="ru-RU" baseline="0" dirty="0" smtClean="0"/>
              <a:t> я ворона </a:t>
            </a:r>
            <a:r>
              <a:rPr lang="ru-RU" baseline="0" dirty="0" err="1" smtClean="0"/>
              <a:t>Говоруша</a:t>
            </a:r>
            <a:r>
              <a:rPr lang="ru-RU" baseline="0" dirty="0" smtClean="0"/>
              <a:t>, я хочу вместе с вами совершить путешествие по любимому парку всех </a:t>
            </a:r>
            <a:r>
              <a:rPr lang="ru-RU" baseline="0" dirty="0" err="1" smtClean="0"/>
              <a:t>Екатеренбуржцев</a:t>
            </a:r>
            <a:r>
              <a:rPr lang="ru-RU" baseline="0" dirty="0" smtClean="0"/>
              <a:t> «Каменные палатки», это очень интересно и познавательно!</a:t>
            </a:r>
            <a:endParaRPr lang="ru-RU" dirty="0"/>
          </a:p>
        </p:txBody>
      </p:sp>
      <p:sp>
        <p:nvSpPr>
          <p:cNvPr id="4" name="Номер слайда 3"/>
          <p:cNvSpPr>
            <a:spLocks noGrp="1"/>
          </p:cNvSpPr>
          <p:nvPr>
            <p:ph type="sldNum" sz="quarter" idx="10"/>
          </p:nvPr>
        </p:nvSpPr>
        <p:spPr/>
        <p:txBody>
          <a:bodyPr/>
          <a:lstStyle/>
          <a:p>
            <a:fld id="{1557A9B1-E062-4307-8739-45D2E8718E88}" type="slidenum">
              <a:rPr lang="ru-RU" smtClean="0"/>
              <a:t>1</a:t>
            </a:fld>
            <a:endParaRPr lang="ru-RU"/>
          </a:p>
        </p:txBody>
      </p:sp>
    </p:spTree>
    <p:extLst>
      <p:ext uri="{BB962C8B-B14F-4D97-AF65-F5344CB8AC3E}">
        <p14:creationId xmlns:p14="http://schemas.microsoft.com/office/powerpoint/2010/main" val="68776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sz="1200" dirty="0" smtClean="0">
                <a:solidFill>
                  <a:srgbClr val="0070C0"/>
                </a:solidFill>
                <a:effectLst/>
                <a:latin typeface="Times New Roman" pitchFamily="18" charset="0"/>
                <a:ea typeface="Calibri"/>
                <a:cs typeface="Times New Roman" pitchFamily="18" charset="0"/>
              </a:rPr>
              <a:t>Один из живописных и монументальных памятников природы</a:t>
            </a:r>
            <a:r>
              <a:rPr lang="ru-RU" sz="1200" baseline="0" dirty="0" smtClean="0">
                <a:solidFill>
                  <a:srgbClr val="0070C0"/>
                </a:solidFill>
                <a:effectLst/>
                <a:latin typeface="Times New Roman" pitchFamily="18" charset="0"/>
                <a:ea typeface="Calibri"/>
                <a:cs typeface="Times New Roman" pitchFamily="18" charset="0"/>
              </a:rPr>
              <a:t> в черте города Екатеринбурга</a:t>
            </a:r>
            <a:br>
              <a:rPr lang="ru-RU" sz="1200" baseline="0" dirty="0" smtClean="0">
                <a:solidFill>
                  <a:srgbClr val="0070C0"/>
                </a:solidFill>
                <a:effectLst/>
                <a:latin typeface="Times New Roman" pitchFamily="18" charset="0"/>
                <a:ea typeface="Calibri"/>
                <a:cs typeface="Times New Roman" pitchFamily="18" charset="0"/>
              </a:rPr>
            </a:br>
            <a:r>
              <a:rPr lang="ru-RU" sz="1200" baseline="0" dirty="0" smtClean="0">
                <a:solidFill>
                  <a:srgbClr val="0070C0"/>
                </a:solidFill>
                <a:effectLst/>
                <a:latin typeface="Times New Roman" pitchFamily="18" charset="0"/>
                <a:ea typeface="Calibri"/>
                <a:cs typeface="Times New Roman" pitchFamily="18" charset="0"/>
              </a:rPr>
              <a:t>.Их отличает </a:t>
            </a:r>
            <a:r>
              <a:rPr lang="ru-RU" sz="1200" baseline="0" dirty="0" err="1" smtClean="0">
                <a:solidFill>
                  <a:srgbClr val="0070C0"/>
                </a:solidFill>
                <a:effectLst/>
                <a:latin typeface="Times New Roman" pitchFamily="18" charset="0"/>
                <a:ea typeface="Calibri"/>
                <a:cs typeface="Times New Roman" pitchFamily="18" charset="0"/>
              </a:rPr>
              <a:t>матрацевидная</a:t>
            </a:r>
            <a:r>
              <a:rPr lang="ru-RU" sz="1200" baseline="0" dirty="0" smtClean="0">
                <a:solidFill>
                  <a:srgbClr val="0070C0"/>
                </a:solidFill>
                <a:effectLst/>
                <a:latin typeface="Times New Roman" pitchFamily="18" charset="0"/>
                <a:ea typeface="Calibri"/>
                <a:cs typeface="Times New Roman" pitchFamily="18" charset="0"/>
              </a:rPr>
              <a:t> форма, возникшая в результате действия ветра, воды, температуры.</a:t>
            </a:r>
            <a:br>
              <a:rPr lang="ru-RU" sz="1200" baseline="0" dirty="0" smtClean="0">
                <a:solidFill>
                  <a:srgbClr val="0070C0"/>
                </a:solidFill>
                <a:effectLst/>
                <a:latin typeface="Times New Roman" pitchFamily="18" charset="0"/>
                <a:ea typeface="Calibri"/>
                <a:cs typeface="Times New Roman" pitchFamily="18" charset="0"/>
              </a:rPr>
            </a:br>
            <a:r>
              <a:rPr lang="ru-RU" sz="1200" baseline="0" dirty="0" smtClean="0">
                <a:solidFill>
                  <a:srgbClr val="0070C0"/>
                </a:solidFill>
                <a:effectLst/>
                <a:latin typeface="Times New Roman" pitchFamily="18" charset="0"/>
                <a:ea typeface="Calibri"/>
                <a:cs typeface="Times New Roman" pitchFamily="18" charset="0"/>
              </a:rPr>
              <a:t>В высоту сами скалы достигают 12 – и метров, а вместе с </a:t>
            </a:r>
            <a:endParaRPr lang="ru-RU" sz="1200" dirty="0" smtClean="0">
              <a:solidFill>
                <a:srgbClr val="0070C0"/>
              </a:solidFill>
              <a:effectLst/>
              <a:latin typeface="Times New Roman" pitchFamily="18" charset="0"/>
              <a:ea typeface="Calibri"/>
              <a:cs typeface="Times New Roman" pitchFamily="18" charset="0"/>
            </a:endParaRPr>
          </a:p>
        </p:txBody>
      </p:sp>
      <p:sp>
        <p:nvSpPr>
          <p:cNvPr id="4" name="Номер слайда 3"/>
          <p:cNvSpPr>
            <a:spLocks noGrp="1"/>
          </p:cNvSpPr>
          <p:nvPr>
            <p:ph type="sldNum" sz="quarter" idx="10"/>
          </p:nvPr>
        </p:nvSpPr>
        <p:spPr/>
        <p:txBody>
          <a:bodyPr/>
          <a:lstStyle/>
          <a:p>
            <a:fld id="{1557A9B1-E062-4307-8739-45D2E8718E88}" type="slidenum">
              <a:rPr lang="ru-RU" smtClean="0"/>
              <a:t>4</a:t>
            </a:fld>
            <a:endParaRPr lang="ru-RU"/>
          </a:p>
        </p:txBody>
      </p:sp>
    </p:spTree>
    <p:extLst>
      <p:ext uri="{BB962C8B-B14F-4D97-AF65-F5344CB8AC3E}">
        <p14:creationId xmlns:p14="http://schemas.microsoft.com/office/powerpoint/2010/main" val="12996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57A9B1-E062-4307-8739-45D2E8718E88}" type="slidenum">
              <a:rPr lang="ru-RU" smtClean="0"/>
              <a:t>7</a:t>
            </a:fld>
            <a:endParaRPr lang="ru-RU"/>
          </a:p>
        </p:txBody>
      </p:sp>
    </p:spTree>
    <p:extLst>
      <p:ext uri="{BB962C8B-B14F-4D97-AF65-F5344CB8AC3E}">
        <p14:creationId xmlns:p14="http://schemas.microsoft.com/office/powerpoint/2010/main" val="392018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767D7B2-30BD-49AD-B545-84E180672629}"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32461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67D7B2-30BD-49AD-B545-84E180672629}"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66152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67D7B2-30BD-49AD-B545-84E180672629}"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131790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67D7B2-30BD-49AD-B545-84E180672629}"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75506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767D7B2-30BD-49AD-B545-84E180672629}"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863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767D7B2-30BD-49AD-B545-84E180672629}" type="datetimeFigureOut">
              <a:rPr lang="ru-RU" smtClean="0"/>
              <a:t>12.05.2020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206340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767D7B2-30BD-49AD-B545-84E180672629}" type="datetimeFigureOut">
              <a:rPr lang="ru-RU" smtClean="0"/>
              <a:t>12.05.2020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236371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767D7B2-30BD-49AD-B545-84E180672629}" type="datetimeFigureOut">
              <a:rPr lang="ru-RU" smtClean="0"/>
              <a:t>12.05.2020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183210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767D7B2-30BD-49AD-B545-84E180672629}" type="datetimeFigureOut">
              <a:rPr lang="ru-RU" smtClean="0"/>
              <a:t>12.05.2020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156881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767D7B2-30BD-49AD-B545-84E180672629}" type="datetimeFigureOut">
              <a:rPr lang="ru-RU" smtClean="0"/>
              <a:t>12.05.2020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143043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767D7B2-30BD-49AD-B545-84E180672629}" type="datetimeFigureOut">
              <a:rPr lang="ru-RU" smtClean="0"/>
              <a:t>12.05.2020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1D618C-346A-4568-A042-58DD3F09FC9B}" type="slidenum">
              <a:rPr lang="ru-RU" smtClean="0"/>
              <a:t>‹#›</a:t>
            </a:fld>
            <a:endParaRPr lang="ru-RU"/>
          </a:p>
        </p:txBody>
      </p:sp>
    </p:spTree>
    <p:extLst>
      <p:ext uri="{BB962C8B-B14F-4D97-AF65-F5344CB8AC3E}">
        <p14:creationId xmlns:p14="http://schemas.microsoft.com/office/powerpoint/2010/main" val="738025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7D7B2-30BD-49AD-B545-84E180672629}" type="datetimeFigureOut">
              <a:rPr lang="ru-RU" smtClean="0"/>
              <a:t>12.05.2020</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D618C-346A-4568-A042-58DD3F09FC9B}" type="slidenum">
              <a:rPr lang="ru-RU" smtClean="0"/>
              <a:t>‹#›</a:t>
            </a:fld>
            <a:endParaRPr lang="ru-RU"/>
          </a:p>
        </p:txBody>
      </p:sp>
    </p:spTree>
    <p:extLst>
      <p:ext uri="{BB962C8B-B14F-4D97-AF65-F5344CB8AC3E}">
        <p14:creationId xmlns:p14="http://schemas.microsoft.com/office/powerpoint/2010/main" val="13206361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jpeg"/><Relationship Id="rId2" Type="http://schemas.openxmlformats.org/officeDocument/2006/relationships/hyperlink" Target="https://uraloved.ru/goroda-i-sela/sverdlovskaya-obl/operniy-teatr-ekaterinburg" TargetMode="Externa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uraloved.ru/ekaterinburg/shartashskie-kamennie-palatki"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uraloved.ru/goroda-i-sela/sverdlovskaya-obl/gorod-berezovskij"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quist.pro/books/sverdlovskaya_oblast_24.sh.2.ph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u.wikipedia.org/wiki/%D0%A8%D0%B0%D1%80%D1%82%D0%B0%D1%88_(%D0%BE%D0%B7%D0%B5%D1%80%D0%BE)" TargetMode="Externa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44625"/>
            <a:ext cx="7416824" cy="1224135"/>
          </a:xfrm>
        </p:spPr>
        <p:txBody>
          <a:bodyPr>
            <a:noAutofit/>
          </a:bodyPr>
          <a:lstStyle/>
          <a:p>
            <a:r>
              <a:rPr lang="ru-RU" sz="1400" dirty="0" smtClean="0">
                <a:solidFill>
                  <a:srgbClr val="002060"/>
                </a:solidFill>
                <a:latin typeface="Times New Roman" pitchFamily="18" charset="0"/>
                <a:cs typeface="Times New Roman" pitchFamily="18" charset="0"/>
              </a:rPr>
              <a:t>Муниципальное автономное дошкольное образовательное учреждение</a:t>
            </a:r>
            <a:br>
              <a:rPr lang="ru-RU" sz="1400" dirty="0" smtClean="0">
                <a:solidFill>
                  <a:srgbClr val="002060"/>
                </a:solidFill>
                <a:latin typeface="Times New Roman" pitchFamily="18" charset="0"/>
                <a:cs typeface="Times New Roman" pitchFamily="18" charset="0"/>
              </a:rPr>
            </a:br>
            <a:r>
              <a:rPr lang="ru-RU" sz="1400" dirty="0" smtClean="0">
                <a:solidFill>
                  <a:srgbClr val="002060"/>
                </a:solidFill>
                <a:latin typeface="Times New Roman" pitchFamily="18" charset="0"/>
                <a:cs typeface="Times New Roman" pitchFamily="18" charset="0"/>
              </a:rPr>
              <a:t>детский сад </a:t>
            </a:r>
            <a:r>
              <a:rPr lang="ru-RU" sz="1400" dirty="0" smtClean="0">
                <a:solidFill>
                  <a:srgbClr val="002060"/>
                </a:solidFill>
                <a:latin typeface="Times New Roman" pitchFamily="18" charset="0"/>
                <a:cs typeface="Times New Roman" pitchFamily="18" charset="0"/>
              </a:rPr>
              <a:t>присмотра и оздоровления № 583</a:t>
            </a:r>
            <a:r>
              <a:rPr lang="ru-RU" sz="1400" dirty="0" smtClean="0">
                <a:solidFill>
                  <a:srgbClr val="7030A0"/>
                </a:solidFill>
                <a:latin typeface="Times New Roman" pitchFamily="18" charset="0"/>
                <a:cs typeface="Times New Roman" pitchFamily="18" charset="0"/>
              </a:rPr>
              <a:t/>
            </a:r>
            <a:br>
              <a:rPr lang="ru-RU" sz="1400" dirty="0" smtClean="0">
                <a:solidFill>
                  <a:srgbClr val="7030A0"/>
                </a:solidFill>
                <a:latin typeface="Times New Roman" pitchFamily="18" charset="0"/>
                <a:cs typeface="Times New Roman" pitchFamily="18" charset="0"/>
              </a:rPr>
            </a:br>
            <a:r>
              <a:rPr lang="ru-RU" sz="2000" dirty="0" smtClean="0">
                <a:solidFill>
                  <a:srgbClr val="7030A0"/>
                </a:solidFill>
                <a:latin typeface="Times New Roman" pitchFamily="18" charset="0"/>
                <a:cs typeface="Times New Roman" pitchFamily="18" charset="0"/>
              </a:rPr>
              <a:t/>
            </a:r>
            <a:br>
              <a:rPr lang="ru-RU" sz="2000" dirty="0" smtClean="0">
                <a:solidFill>
                  <a:srgbClr val="7030A0"/>
                </a:solidFill>
                <a:latin typeface="Times New Roman" pitchFamily="18" charset="0"/>
                <a:cs typeface="Times New Roman" pitchFamily="18" charset="0"/>
              </a:rPr>
            </a:br>
            <a:endParaRPr lang="ru-RU" sz="2000" dirty="0">
              <a:solidFill>
                <a:srgbClr val="7030A0"/>
              </a:solidFill>
              <a:latin typeface="Times New Roman" pitchFamily="18" charset="0"/>
              <a:cs typeface="Times New Roman" pitchFamily="18" charset="0"/>
            </a:endParaRPr>
          </a:p>
        </p:txBody>
      </p:sp>
      <p:sp>
        <p:nvSpPr>
          <p:cNvPr id="9" name="Подзаголовок 8"/>
          <p:cNvSpPr>
            <a:spLocks noGrp="1"/>
          </p:cNvSpPr>
          <p:nvPr>
            <p:ph type="subTitle" idx="1"/>
          </p:nvPr>
        </p:nvSpPr>
        <p:spPr>
          <a:xfrm>
            <a:off x="971600" y="1196752"/>
            <a:ext cx="6800800" cy="4536504"/>
          </a:xfrm>
        </p:spPr>
        <p:txBody>
          <a:bodyPr>
            <a:normAutofit fontScale="25000" lnSpcReduction="20000"/>
          </a:bodyPr>
          <a:lstStyle/>
          <a:p>
            <a:r>
              <a:rPr lang="ru-RU" sz="11200" dirty="0" smtClean="0">
                <a:solidFill>
                  <a:srgbClr val="0070C0"/>
                </a:solidFill>
                <a:latin typeface="Times New Roman" panose="02020603050405020304" pitchFamily="18" charset="0"/>
                <a:cs typeface="Times New Roman" panose="02020603050405020304" pitchFamily="18" charset="0"/>
              </a:rPr>
              <a:t>Виртуальная экскурсия</a:t>
            </a:r>
          </a:p>
          <a:p>
            <a:r>
              <a:rPr lang="ru-RU" sz="11200" dirty="0" smtClean="0">
                <a:solidFill>
                  <a:srgbClr val="0070C0"/>
                </a:solidFill>
                <a:latin typeface="Times New Roman" panose="02020603050405020304" pitchFamily="18" charset="0"/>
                <a:cs typeface="Times New Roman" panose="02020603050405020304" pitchFamily="18" charset="0"/>
              </a:rPr>
              <a:t>«Любимый край - моя Родина»</a:t>
            </a:r>
          </a:p>
          <a:p>
            <a:r>
              <a:rPr lang="ru-RU" sz="11200" dirty="0" smtClean="0">
                <a:solidFill>
                  <a:srgbClr val="0070C0"/>
                </a:solidFill>
                <a:latin typeface="Times New Roman" panose="02020603050405020304" pitchFamily="18" charset="0"/>
                <a:cs typeface="Times New Roman" panose="02020603050405020304" pitchFamily="18" charset="0"/>
              </a:rPr>
              <a:t>Увлекательное путешествие </a:t>
            </a:r>
            <a:endParaRPr lang="ru-RU" sz="11200" dirty="0" smtClean="0">
              <a:solidFill>
                <a:srgbClr val="0070C0"/>
              </a:solidFill>
              <a:latin typeface="Times New Roman" panose="02020603050405020304" pitchFamily="18" charset="0"/>
              <a:cs typeface="Times New Roman" panose="02020603050405020304" pitchFamily="18" charset="0"/>
            </a:endParaRPr>
          </a:p>
          <a:p>
            <a:r>
              <a:rPr lang="ru-RU" sz="11200" dirty="0" smtClean="0">
                <a:solidFill>
                  <a:srgbClr val="0070C0"/>
                </a:solidFill>
                <a:latin typeface="Times New Roman" panose="02020603050405020304" pitchFamily="18" charset="0"/>
                <a:cs typeface="Times New Roman" panose="02020603050405020304" pitchFamily="18" charset="0"/>
              </a:rPr>
              <a:t>в  </a:t>
            </a:r>
            <a:r>
              <a:rPr lang="ru-RU" sz="11200" dirty="0" smtClean="0">
                <a:solidFill>
                  <a:srgbClr val="0070C0"/>
                </a:solidFill>
                <a:latin typeface="Times New Roman" panose="02020603050405020304" pitchFamily="18" charset="0"/>
                <a:cs typeface="Times New Roman" panose="02020603050405020304" pitchFamily="18" charset="0"/>
              </a:rPr>
              <a:t>лесопарк «Каменные палатки»</a:t>
            </a:r>
          </a:p>
          <a:p>
            <a:endParaRPr lang="ru-RU" sz="17600" dirty="0">
              <a:solidFill>
                <a:srgbClr val="0070C0"/>
              </a:solidFill>
            </a:endParaRPr>
          </a:p>
          <a:p>
            <a:endParaRPr lang="ru-RU" sz="17600" dirty="0" smtClean="0">
              <a:solidFill>
                <a:srgbClr val="0070C0"/>
              </a:solidFill>
            </a:endParaRPr>
          </a:p>
          <a:p>
            <a:endParaRPr lang="ru-RU" sz="17600" dirty="0">
              <a:solidFill>
                <a:srgbClr val="0070C0"/>
              </a:solidFill>
            </a:endParaRPr>
          </a:p>
          <a:p>
            <a:pPr algn="r"/>
            <a:r>
              <a:rPr lang="ru-RU" sz="17600" dirty="0" smtClean="0">
                <a:solidFill>
                  <a:srgbClr val="0070C0"/>
                </a:solidFill>
              </a:rPr>
              <a:t>  </a:t>
            </a:r>
            <a:r>
              <a:rPr lang="ru-RU" sz="7200" i="1" dirty="0" smtClean="0">
                <a:solidFill>
                  <a:srgbClr val="002060"/>
                </a:solidFill>
                <a:latin typeface="Times New Roman" panose="02020603050405020304" pitchFamily="18" charset="0"/>
                <a:cs typeface="Times New Roman" panose="02020603050405020304" pitchFamily="18" charset="0"/>
              </a:rPr>
              <a:t>Составитель: Майорова А. А., воспитатель 1 </a:t>
            </a:r>
            <a:r>
              <a:rPr lang="ru-RU" sz="7200" i="1" dirty="0" err="1" smtClean="0">
                <a:solidFill>
                  <a:srgbClr val="002060"/>
                </a:solidFill>
                <a:latin typeface="Times New Roman" panose="02020603050405020304" pitchFamily="18" charset="0"/>
                <a:cs typeface="Times New Roman" panose="02020603050405020304" pitchFamily="18" charset="0"/>
              </a:rPr>
              <a:t>к.к</a:t>
            </a:r>
            <a:r>
              <a:rPr lang="ru-RU" sz="7200" i="1" dirty="0" smtClean="0">
                <a:solidFill>
                  <a:srgbClr val="002060"/>
                </a:solidFill>
                <a:latin typeface="Times New Roman" panose="02020603050405020304" pitchFamily="18" charset="0"/>
                <a:cs typeface="Times New Roman" panose="02020603050405020304" pitchFamily="18" charset="0"/>
              </a:rPr>
              <a:t>.</a:t>
            </a:r>
          </a:p>
          <a:p>
            <a:endParaRPr lang="ru-RU" dirty="0">
              <a:solidFill>
                <a:srgbClr val="0070C0"/>
              </a:solidFill>
            </a:endParaRPr>
          </a:p>
          <a:p>
            <a:endParaRPr lang="ru-RU" dirty="0">
              <a:solidFill>
                <a:srgbClr val="0070C0"/>
              </a:solidFill>
            </a:endParaRPr>
          </a:p>
        </p:txBody>
      </p:sp>
    </p:spTree>
    <p:extLst>
      <p:ext uri="{BB962C8B-B14F-4D97-AF65-F5344CB8AC3E}">
        <p14:creationId xmlns:p14="http://schemas.microsoft.com/office/powerpoint/2010/main" val="398126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4624"/>
            <a:ext cx="8136904" cy="432048"/>
          </a:xfrm>
        </p:spPr>
        <p:txBody>
          <a:bodyPr>
            <a:noAutofit/>
          </a:bodyPr>
          <a:lstStyle/>
          <a:p>
            <a:r>
              <a:rPr lang="ru-RU" sz="1800" i="1" dirty="0" smtClean="0">
                <a:solidFill>
                  <a:srgbClr val="0070C0"/>
                </a:solidFill>
                <a:latin typeface="Times New Roman" pitchFamily="18" charset="0"/>
                <a:cs typeface="Times New Roman" pitchFamily="18" charset="0"/>
              </a:rPr>
              <a:t>Мегалитические сооружения</a:t>
            </a:r>
            <a:r>
              <a:rPr lang="ru-RU" sz="1400" i="1" dirty="0" smtClean="0">
                <a:solidFill>
                  <a:srgbClr val="0070C0"/>
                </a:solidFill>
                <a:latin typeface="Times New Roman" pitchFamily="18" charset="0"/>
                <a:cs typeface="Times New Roman" pitchFamily="18" charset="0"/>
              </a:rPr>
              <a:t> </a:t>
            </a:r>
            <a:br>
              <a:rPr lang="ru-RU" sz="1400" i="1" dirty="0" smtClean="0">
                <a:solidFill>
                  <a:srgbClr val="0070C0"/>
                </a:solidFill>
                <a:latin typeface="Times New Roman" pitchFamily="18" charset="0"/>
                <a:cs typeface="Times New Roman" pitchFamily="18" charset="0"/>
              </a:rPr>
            </a:br>
            <a:endParaRPr lang="ru-RU" sz="1400" dirty="0">
              <a:solidFill>
                <a:srgbClr val="0070C0"/>
              </a:solidFill>
              <a:latin typeface="Times New Roman" pitchFamily="18" charset="0"/>
              <a:cs typeface="Times New Roman"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309790"/>
            <a:ext cx="4536501" cy="2735808"/>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7" y="1293887"/>
            <a:ext cx="4464497" cy="2735808"/>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045364"/>
            <a:ext cx="4536503" cy="2768012"/>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045364"/>
            <a:ext cx="4464496" cy="2768012"/>
          </a:xfrm>
          <a:prstGeom prst="rect">
            <a:avLst/>
          </a:prstGeom>
          <a:ln>
            <a:noFill/>
          </a:ln>
          <a:effectLst>
            <a:outerShdw blurRad="292100" dist="139700" dir="2700000" algn="tl" rotWithShape="0">
              <a:srgbClr val="333333">
                <a:alpha val="65000"/>
              </a:srgbClr>
            </a:outerShdw>
          </a:effectLst>
        </p:spPr>
      </p:pic>
      <p:sp>
        <p:nvSpPr>
          <p:cNvPr id="3" name="Объект 2"/>
          <p:cNvSpPr>
            <a:spLocks noGrp="1"/>
          </p:cNvSpPr>
          <p:nvPr>
            <p:ph idx="1"/>
          </p:nvPr>
        </p:nvSpPr>
        <p:spPr>
          <a:xfrm>
            <a:off x="467544" y="332656"/>
            <a:ext cx="8676456" cy="1296144"/>
          </a:xfrm>
        </p:spPr>
        <p:txBody>
          <a:bodyPr>
            <a:noAutofit/>
          </a:bodyPr>
          <a:lstStyle/>
          <a:p>
            <a:pPr marL="0" indent="0">
              <a:buNone/>
            </a:pPr>
            <a:r>
              <a:rPr lang="ru-RU" sz="1400" dirty="0" smtClean="0">
                <a:solidFill>
                  <a:srgbClr val="002060"/>
                </a:solidFill>
                <a:latin typeface="Times New Roman" pitchFamily="18" charset="0"/>
                <a:cs typeface="Times New Roman" pitchFamily="18" charset="0"/>
              </a:rPr>
              <a:t>В восточном и юго – восточном секторе «</a:t>
            </a:r>
            <a:r>
              <a:rPr lang="ru-RU" sz="1400" dirty="0" err="1" smtClean="0">
                <a:solidFill>
                  <a:srgbClr val="002060"/>
                </a:solidFill>
                <a:latin typeface="Times New Roman" pitchFamily="18" charset="0"/>
                <a:cs typeface="Times New Roman" pitchFamily="18" charset="0"/>
              </a:rPr>
              <a:t>Шарташский</a:t>
            </a:r>
            <a:r>
              <a:rPr lang="ru-RU" sz="1400" dirty="0" smtClean="0">
                <a:solidFill>
                  <a:srgbClr val="002060"/>
                </a:solidFill>
                <a:latin typeface="Times New Roman" pitchFamily="18" charset="0"/>
                <a:cs typeface="Times New Roman" pitchFamily="18" charset="0"/>
              </a:rPr>
              <a:t>» имеется ряд совершенно необычного назначения. Однако, строгая геометрия планов, разнонаправленные углы резанных стен, многометровые стыки гигантских гранитных плит, круговые как в амфитеатрах, резные многометровые плиты «сиденья» и многие другие странности говорят о возможной культовой подоплеке данных  мегалитических сооружений.</a:t>
            </a:r>
            <a:endParaRPr lang="ru-RU" sz="1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8629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432048"/>
          </a:xfrm>
        </p:spPr>
        <p:txBody>
          <a:bodyPr>
            <a:normAutofit/>
          </a:bodyPr>
          <a:lstStyle/>
          <a:p>
            <a:r>
              <a:rPr lang="ru-RU" sz="1800" dirty="0" smtClean="0">
                <a:solidFill>
                  <a:srgbClr val="0070C0"/>
                </a:solidFill>
                <a:latin typeface="Times New Roman" pitchFamily="18" charset="0"/>
                <a:cs typeface="Times New Roman" pitchFamily="18" charset="0"/>
              </a:rPr>
              <a:t>Мегалитические сооружения</a:t>
            </a:r>
            <a:endParaRPr lang="ru-RU" sz="1800" dirty="0">
              <a:solidFill>
                <a:srgbClr val="0070C0"/>
              </a:solidFill>
              <a:latin typeface="Times New Roman" pitchFamily="18" charset="0"/>
              <a:cs typeface="Times New Roman"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741" y="764704"/>
            <a:ext cx="8352928" cy="5832648"/>
          </a:xfrm>
          <a:prstGeom prst="rect">
            <a:avLst/>
          </a:prstGeom>
        </p:spPr>
      </p:pic>
      <p:pic>
        <p:nvPicPr>
          <p:cNvPr id="8" name="Рисунок 7" descr="img_56e65e14675d2.jpg"/>
          <p:cNvPicPr/>
          <p:nvPr/>
        </p:nvPicPr>
        <p:blipFill>
          <a:blip r:embed="rId3" cstate="print"/>
          <a:stretch>
            <a:fillRect/>
          </a:stretch>
        </p:blipFill>
        <p:spPr>
          <a:xfrm>
            <a:off x="7786549" y="45715"/>
            <a:ext cx="1080120" cy="1280170"/>
          </a:xfrm>
          <a:prstGeom prst="rect">
            <a:avLst/>
          </a:prstGeom>
          <a:ln>
            <a:noFill/>
          </a:ln>
          <a:effectLst>
            <a:softEdge rad="112500"/>
          </a:effectLst>
        </p:spPr>
      </p:pic>
    </p:spTree>
    <p:extLst>
      <p:ext uri="{BB962C8B-B14F-4D97-AF65-F5344CB8AC3E}">
        <p14:creationId xmlns:p14="http://schemas.microsoft.com/office/powerpoint/2010/main" val="1665578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548680"/>
          </a:xfrm>
        </p:spPr>
        <p:txBody>
          <a:bodyPr>
            <a:normAutofit/>
          </a:bodyPr>
          <a:lstStyle/>
          <a:p>
            <a:r>
              <a:rPr lang="ru-RU" sz="1800" dirty="0" smtClean="0">
                <a:solidFill>
                  <a:srgbClr val="0070C0"/>
                </a:solidFill>
                <a:latin typeface="Times New Roman" pitchFamily="18" charset="0"/>
                <a:cs typeface="Times New Roman" pitchFamily="18" charset="0"/>
              </a:rPr>
              <a:t>Мегалитические сооружения</a:t>
            </a:r>
            <a:endParaRPr lang="ru-RU" sz="1800" dirty="0">
              <a:solidFill>
                <a:srgbClr val="0070C0"/>
              </a:solidFill>
              <a:latin typeface="Times New Roman" pitchFamily="18" charset="0"/>
              <a:cs typeface="Times New Roman" pitchFamily="18" charset="0"/>
            </a:endParaRPr>
          </a:p>
        </p:txBody>
      </p:sp>
      <p:pic>
        <p:nvPicPr>
          <p:cNvPr id="4"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620688"/>
            <a:ext cx="4248472" cy="612068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620688"/>
            <a:ext cx="4464496" cy="6120680"/>
          </a:xfrm>
          <a:prstGeom prst="rect">
            <a:avLst/>
          </a:prstGeom>
          <a:ln>
            <a:noFill/>
          </a:ln>
          <a:effectLst>
            <a:outerShdw blurRad="292100" dist="139700" dir="2700000" algn="tl" rotWithShape="0">
              <a:srgbClr val="333333">
                <a:alpha val="65000"/>
              </a:srgbClr>
            </a:outerShdw>
          </a:effectLst>
        </p:spPr>
      </p:pic>
      <p:pic>
        <p:nvPicPr>
          <p:cNvPr id="6" name="Рисунок 5" descr="img_56e65e14675d2.jpg"/>
          <p:cNvPicPr/>
          <p:nvPr/>
        </p:nvPicPr>
        <p:blipFill>
          <a:blip r:embed="rId4" cstate="print"/>
          <a:stretch>
            <a:fillRect/>
          </a:stretch>
        </p:blipFill>
        <p:spPr>
          <a:xfrm>
            <a:off x="8423920" y="16531"/>
            <a:ext cx="720080" cy="908720"/>
          </a:xfrm>
          <a:prstGeom prst="rect">
            <a:avLst/>
          </a:prstGeom>
          <a:ln>
            <a:noFill/>
          </a:ln>
          <a:effectLst>
            <a:softEdge rad="112500"/>
          </a:effectLst>
        </p:spPr>
      </p:pic>
    </p:spTree>
    <p:extLst>
      <p:ext uri="{BB962C8B-B14F-4D97-AF65-F5344CB8AC3E}">
        <p14:creationId xmlns:p14="http://schemas.microsoft.com/office/powerpoint/2010/main" val="2668879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84784"/>
          </a:xfrm>
        </p:spPr>
        <p:txBody>
          <a:bodyPr>
            <a:noAutofit/>
          </a:bodyPr>
          <a:lstStyle/>
          <a:p>
            <a:r>
              <a:rPr lang="ru-RU" sz="1800" dirty="0" smtClean="0">
                <a:solidFill>
                  <a:srgbClr val="0070C0"/>
                </a:solidFill>
                <a:latin typeface="Times New Roman" pitchFamily="18" charset="0"/>
                <a:cs typeface="Times New Roman" pitchFamily="18" charset="0"/>
              </a:rPr>
              <a:t>Жертвоприношения</a:t>
            </a:r>
            <a:r>
              <a:rPr lang="ru-RU" sz="1400" dirty="0" smtClean="0">
                <a:solidFill>
                  <a:schemeClr val="tx2">
                    <a:lumMod val="60000"/>
                    <a:lumOff val="40000"/>
                  </a:schemeClr>
                </a:solidFill>
                <a:latin typeface="Times New Roman" pitchFamily="18" charset="0"/>
                <a:cs typeface="Times New Roman" pitchFamily="18" charset="0"/>
              </a:rPr>
              <a:t/>
            </a:r>
            <a:br>
              <a:rPr lang="ru-RU" sz="1400" dirty="0" smtClean="0">
                <a:solidFill>
                  <a:schemeClr val="tx2">
                    <a:lumMod val="60000"/>
                    <a:lumOff val="40000"/>
                  </a:schemeClr>
                </a:solidFill>
                <a:latin typeface="Times New Roman" pitchFamily="18" charset="0"/>
                <a:cs typeface="Times New Roman" pitchFamily="18" charset="0"/>
              </a:rPr>
            </a:br>
            <a:r>
              <a:rPr lang="ru-RU" sz="1400" dirty="0" smtClean="0">
                <a:solidFill>
                  <a:schemeClr val="tx2">
                    <a:lumMod val="60000"/>
                    <a:lumOff val="40000"/>
                  </a:schemeClr>
                </a:solidFill>
                <a:latin typeface="Times New Roman" pitchFamily="18" charset="0"/>
                <a:cs typeface="Times New Roman" pitchFamily="18" charset="0"/>
              </a:rPr>
              <a:t/>
            </a:r>
            <a:br>
              <a:rPr lang="ru-RU" sz="1400" dirty="0" smtClean="0">
                <a:solidFill>
                  <a:schemeClr val="tx2">
                    <a:lumMod val="60000"/>
                    <a:lumOff val="40000"/>
                  </a:schemeClr>
                </a:solidFill>
                <a:latin typeface="Times New Roman" pitchFamily="18" charset="0"/>
                <a:cs typeface="Times New Roman" pitchFamily="18" charset="0"/>
              </a:rPr>
            </a:br>
            <a:r>
              <a:rPr lang="ru-RU" sz="1400" dirty="0" smtClean="0">
                <a:solidFill>
                  <a:srgbClr val="002060"/>
                </a:solidFill>
                <a:latin typeface="Times New Roman" pitchFamily="18" charset="0"/>
                <a:cs typeface="Times New Roman" pitchFamily="18" charset="0"/>
              </a:rPr>
              <a:t>В </a:t>
            </a:r>
            <a:r>
              <a:rPr lang="ru-RU" sz="1400" dirty="0">
                <a:solidFill>
                  <a:srgbClr val="002060"/>
                </a:solidFill>
                <a:latin typeface="Times New Roman" pitchFamily="18" charset="0"/>
                <a:cs typeface="Times New Roman" pitchFamily="18" charset="0"/>
              </a:rPr>
              <a:t>далеком прошлом в этом месте у наших предков был жертвенник. На вершине скалы (с западной стороны) можно заметить круглую каменную чашу, предположительно использовавшуюся для жертвоприношений.</a:t>
            </a:r>
            <a:r>
              <a:rPr lang="ru-RU" sz="2000" dirty="0"/>
              <a:t/>
            </a:r>
            <a:br>
              <a:rPr lang="ru-RU" sz="2000" dirty="0"/>
            </a:br>
            <a:endParaRPr lang="ru-RU" sz="20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340768"/>
            <a:ext cx="4464496" cy="5256584"/>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556792"/>
            <a:ext cx="4574283" cy="5256584"/>
          </a:xfrm>
          <a:prstGeom prst="rect">
            <a:avLst/>
          </a:prstGeom>
          <a:ln>
            <a:noFill/>
          </a:ln>
          <a:effectLst>
            <a:outerShdw blurRad="292100" dist="139700" dir="2700000" algn="tl" rotWithShape="0">
              <a:srgbClr val="333333">
                <a:alpha val="65000"/>
              </a:srgbClr>
            </a:outerShdw>
          </a:effectLst>
        </p:spPr>
      </p:pic>
      <p:pic>
        <p:nvPicPr>
          <p:cNvPr id="6" name="Рисунок 5" descr="img_56e65e14675d2.jpg"/>
          <p:cNvPicPr/>
          <p:nvPr/>
        </p:nvPicPr>
        <p:blipFill>
          <a:blip r:embed="rId4" cstate="print"/>
          <a:stretch>
            <a:fillRect/>
          </a:stretch>
        </p:blipFill>
        <p:spPr>
          <a:xfrm>
            <a:off x="8067127" y="635672"/>
            <a:ext cx="1080120" cy="1352178"/>
          </a:xfrm>
          <a:prstGeom prst="rect">
            <a:avLst/>
          </a:prstGeom>
          <a:ln>
            <a:noFill/>
          </a:ln>
          <a:effectLst>
            <a:softEdge rad="112500"/>
          </a:effectLst>
        </p:spPr>
      </p:pic>
    </p:spTree>
    <p:extLst>
      <p:ext uri="{BB962C8B-B14F-4D97-AF65-F5344CB8AC3E}">
        <p14:creationId xmlns:p14="http://schemas.microsoft.com/office/powerpoint/2010/main" val="384957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43408"/>
            <a:ext cx="8075240" cy="1296144"/>
          </a:xfrm>
        </p:spPr>
        <p:txBody>
          <a:bodyPr>
            <a:normAutofit fontScale="90000"/>
          </a:bodyPr>
          <a:lstStyle/>
          <a:p>
            <a:r>
              <a:rPr lang="ru-RU" sz="1600" dirty="0" smtClean="0">
                <a:solidFill>
                  <a:schemeClr val="tx2">
                    <a:lumMod val="60000"/>
                    <a:lumOff val="40000"/>
                  </a:schemeClr>
                </a:solidFill>
                <a:latin typeface="Times New Roman" pitchFamily="18" charset="0"/>
                <a:cs typeface="Times New Roman" pitchFamily="18" charset="0"/>
              </a:rPr>
              <a:t/>
            </a:r>
            <a:br>
              <a:rPr lang="ru-RU" sz="1600" dirty="0" smtClean="0">
                <a:solidFill>
                  <a:schemeClr val="tx2">
                    <a:lumMod val="60000"/>
                    <a:lumOff val="40000"/>
                  </a:schemeClr>
                </a:solidFill>
                <a:latin typeface="Times New Roman" pitchFamily="18" charset="0"/>
                <a:cs typeface="Times New Roman" pitchFamily="18" charset="0"/>
              </a:rPr>
            </a:br>
            <a:r>
              <a:rPr lang="ru-RU" sz="2000" dirty="0" smtClean="0">
                <a:solidFill>
                  <a:srgbClr val="0070C0"/>
                </a:solidFill>
                <a:latin typeface="Times New Roman" pitchFamily="18" charset="0"/>
                <a:cs typeface="Times New Roman" pitchFamily="18" charset="0"/>
              </a:rPr>
              <a:t>Археологические исследования</a:t>
            </a:r>
            <a:r>
              <a:rPr lang="ru-RU" sz="1600" dirty="0" smtClean="0">
                <a:solidFill>
                  <a:schemeClr val="tx2">
                    <a:lumMod val="60000"/>
                    <a:lumOff val="40000"/>
                  </a:schemeClr>
                </a:solidFill>
                <a:latin typeface="Times New Roman" pitchFamily="18" charset="0"/>
                <a:cs typeface="Times New Roman" pitchFamily="18" charset="0"/>
              </a:rPr>
              <a:t/>
            </a:r>
            <a:br>
              <a:rPr lang="ru-RU" sz="1600" dirty="0" smtClean="0">
                <a:solidFill>
                  <a:schemeClr val="tx2">
                    <a:lumMod val="60000"/>
                    <a:lumOff val="40000"/>
                  </a:schemeClr>
                </a:solidFill>
                <a:latin typeface="Times New Roman" pitchFamily="18" charset="0"/>
                <a:cs typeface="Times New Roman" pitchFamily="18" charset="0"/>
              </a:rPr>
            </a:br>
            <a:r>
              <a:rPr lang="ru-RU" sz="1600" dirty="0" smtClean="0">
                <a:solidFill>
                  <a:srgbClr val="002060"/>
                </a:solidFill>
                <a:latin typeface="Times New Roman" pitchFamily="18" charset="0"/>
                <a:cs typeface="Times New Roman" pitchFamily="18" charset="0"/>
              </a:rPr>
              <a:t>Первые </a:t>
            </a:r>
            <a:r>
              <a:rPr lang="ru-RU" sz="1600" dirty="0">
                <a:solidFill>
                  <a:srgbClr val="002060"/>
                </a:solidFill>
                <a:latin typeface="Times New Roman" pitchFamily="18" charset="0"/>
                <a:cs typeface="Times New Roman" pitchFamily="18" charset="0"/>
              </a:rPr>
              <a:t>археологические исследования были проведены на </a:t>
            </a:r>
            <a:r>
              <a:rPr lang="ru-RU" sz="1600" dirty="0" err="1">
                <a:solidFill>
                  <a:srgbClr val="002060"/>
                </a:solidFill>
                <a:latin typeface="Times New Roman" pitchFamily="18" charset="0"/>
                <a:cs typeface="Times New Roman" pitchFamily="18" charset="0"/>
              </a:rPr>
              <a:t>Шарташских</a:t>
            </a:r>
            <a:r>
              <a:rPr lang="ru-RU" sz="1600" dirty="0">
                <a:solidFill>
                  <a:srgbClr val="002060"/>
                </a:solidFill>
                <a:latin typeface="Times New Roman" pitchFamily="18" charset="0"/>
                <a:cs typeface="Times New Roman" pitchFamily="18" charset="0"/>
              </a:rPr>
              <a:t> </a:t>
            </a:r>
            <a:r>
              <a:rPr lang="ru-RU" sz="1600" dirty="0" smtClean="0">
                <a:solidFill>
                  <a:srgbClr val="002060"/>
                </a:solidFill>
                <a:latin typeface="Times New Roman" pitchFamily="18" charset="0"/>
                <a:cs typeface="Times New Roman" pitchFamily="18" charset="0"/>
              </a:rPr>
              <a:t>«Каменных палатках» </a:t>
            </a:r>
            <a:r>
              <a:rPr lang="ru-RU" sz="1600" dirty="0">
                <a:solidFill>
                  <a:srgbClr val="002060"/>
                </a:solidFill>
                <a:latin typeface="Times New Roman" pitchFamily="18" charset="0"/>
                <a:cs typeface="Times New Roman" pitchFamily="18" charset="0"/>
              </a:rPr>
              <a:t>в 1889 году Н.А. </a:t>
            </a:r>
            <a:r>
              <a:rPr lang="ru-RU" sz="1600" dirty="0" err="1">
                <a:solidFill>
                  <a:srgbClr val="002060"/>
                </a:solidFill>
                <a:latin typeface="Times New Roman" pitchFamily="18" charset="0"/>
                <a:cs typeface="Times New Roman" pitchFamily="18" charset="0"/>
              </a:rPr>
              <a:t>Рыжниковым</a:t>
            </a:r>
            <a:r>
              <a:rPr lang="ru-RU" sz="1600" dirty="0">
                <a:solidFill>
                  <a:srgbClr val="002060"/>
                </a:solidFill>
                <a:latin typeface="Times New Roman" pitchFamily="18" charset="0"/>
                <a:cs typeface="Times New Roman" pitchFamily="18" charset="0"/>
              </a:rPr>
              <a:t>. В следующем году изучение продолжили С.И. Сергеев, А.Ф. </a:t>
            </a:r>
            <a:r>
              <a:rPr lang="ru-RU" sz="1600" dirty="0" err="1">
                <a:solidFill>
                  <a:srgbClr val="002060"/>
                </a:solidFill>
                <a:latin typeface="Times New Roman" pitchFamily="18" charset="0"/>
                <a:cs typeface="Times New Roman" pitchFamily="18" charset="0"/>
              </a:rPr>
              <a:t>Комес</a:t>
            </a:r>
            <a:r>
              <a:rPr lang="ru-RU" sz="1600" dirty="0">
                <a:solidFill>
                  <a:srgbClr val="002060"/>
                </a:solidFill>
                <a:latin typeface="Times New Roman" pitchFamily="18" charset="0"/>
                <a:cs typeface="Times New Roman" pitchFamily="18" charset="0"/>
              </a:rPr>
              <a:t> и другие</a:t>
            </a:r>
            <a:r>
              <a:rPr lang="ru-RU" sz="1600" dirty="0" smtClean="0">
                <a:solidFill>
                  <a:srgbClr val="002060"/>
                </a:solidFill>
                <a:latin typeface="Times New Roman" pitchFamily="18" charset="0"/>
                <a:cs typeface="Times New Roman" pitchFamily="18" charset="0"/>
              </a:rPr>
              <a:t>.</a:t>
            </a:r>
            <a:endParaRPr lang="ru-RU" sz="1600"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457200" y="1052736"/>
            <a:ext cx="8229600" cy="5073429"/>
          </a:xfrm>
        </p:spPr>
        <p:txBody>
          <a:bodyPr>
            <a:normAutofit/>
          </a:bodyPr>
          <a:lstStyle/>
          <a:p>
            <a:pPr marL="0" indent="0">
              <a:buNone/>
            </a:pPr>
            <a:endParaRPr lang="ru-RU" sz="1600" dirty="0"/>
          </a:p>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76417"/>
            <a:ext cx="7416824" cy="5256584"/>
          </a:xfrm>
          <a:prstGeom prst="rect">
            <a:avLst/>
          </a:prstGeom>
          <a:ln>
            <a:noFill/>
          </a:ln>
          <a:effectLst>
            <a:outerShdw blurRad="292100" dist="139700" dir="2700000" algn="tl" rotWithShape="0">
              <a:srgbClr val="333333">
                <a:alpha val="65000"/>
              </a:srgbClr>
            </a:outerShdw>
          </a:effectLst>
        </p:spPr>
      </p:pic>
      <p:pic>
        <p:nvPicPr>
          <p:cNvPr id="10" name="Рисунок 9" descr="img_56e65e14675d2.jpg"/>
          <p:cNvPicPr/>
          <p:nvPr/>
        </p:nvPicPr>
        <p:blipFill>
          <a:blip r:embed="rId3" cstate="print"/>
          <a:stretch>
            <a:fillRect/>
          </a:stretch>
        </p:blipFill>
        <p:spPr>
          <a:xfrm>
            <a:off x="7956376" y="1052736"/>
            <a:ext cx="1080120" cy="1280170"/>
          </a:xfrm>
          <a:prstGeom prst="rect">
            <a:avLst/>
          </a:prstGeom>
          <a:ln>
            <a:noFill/>
          </a:ln>
          <a:effectLst>
            <a:softEdge rad="112500"/>
          </a:effectLst>
        </p:spPr>
      </p:pic>
    </p:spTree>
    <p:extLst>
      <p:ext uri="{BB962C8B-B14F-4D97-AF65-F5344CB8AC3E}">
        <p14:creationId xmlns:p14="http://schemas.microsoft.com/office/powerpoint/2010/main" val="92299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579296" cy="648072"/>
          </a:xfrm>
        </p:spPr>
        <p:txBody>
          <a:bodyPr>
            <a:noAutofit/>
          </a:bodyPr>
          <a:lstStyle/>
          <a:p>
            <a:r>
              <a:rPr lang="ru-RU" sz="1400" dirty="0" smtClean="0">
                <a:solidFill>
                  <a:srgbClr val="002060"/>
                </a:solidFill>
                <a:latin typeface="Times New Roman" pitchFamily="18" charset="0"/>
                <a:cs typeface="Times New Roman" pitchFamily="18" charset="0"/>
              </a:rPr>
              <a:t>Здесь были обнаружены многочисленные осколки керамики. Каменный орудия, наконечники стрел из камня , костей и металла, бусы из хрусталя со следами сверления, бронзовые фигурки. Железный нож, мелкие пережжённые кости, металлургический шлак, кусочки листовой меди и др.</a:t>
            </a:r>
            <a:endParaRPr lang="ru-RU" sz="1400" dirty="0">
              <a:solidFill>
                <a:srgbClr val="002060"/>
              </a:solidFill>
              <a:latin typeface="Times New Roman" pitchFamily="18" charset="0"/>
              <a:cs typeface="Times New Roman" pitchFamily="18" charset="0"/>
            </a:endParaRPr>
          </a:p>
        </p:txBody>
      </p:sp>
      <p:pic>
        <p:nvPicPr>
          <p:cNvPr id="6" name="Объект 3" descr="img_56e65e14675d2.jpg"/>
          <p:cNvPicPr>
            <a:picLocks/>
          </p:cNvPicPr>
          <p:nvPr/>
        </p:nvPicPr>
        <p:blipFill>
          <a:blip r:embed="rId2" cstate="print"/>
          <a:stretch>
            <a:fillRect/>
          </a:stretch>
        </p:blipFill>
        <p:spPr>
          <a:xfrm>
            <a:off x="8323055" y="33214"/>
            <a:ext cx="861003" cy="995310"/>
          </a:xfrm>
          <a:prstGeom prst="rect">
            <a:avLst/>
          </a:prstGeom>
          <a:ln>
            <a:noFill/>
          </a:ln>
          <a:effectLst>
            <a:softEdge rad="112500"/>
          </a:effectLst>
        </p:spPr>
      </p:pic>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3" y="1637386"/>
            <a:ext cx="4760628" cy="5154910"/>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049" y="908720"/>
            <a:ext cx="4699724" cy="5472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7747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964488" cy="1124744"/>
          </a:xfrm>
        </p:spPr>
        <p:txBody>
          <a:bodyPr>
            <a:noAutofit/>
          </a:bodyPr>
          <a:lstStyle/>
          <a:p>
            <a:r>
              <a:rPr lang="ru-RU" sz="1800" dirty="0"/>
              <a:t/>
            </a:r>
            <a:br>
              <a:rPr lang="ru-RU" sz="1800" dirty="0"/>
            </a:br>
            <a:r>
              <a:rPr lang="ru-RU" sz="1800" dirty="0" smtClean="0">
                <a:solidFill>
                  <a:srgbClr val="0070C0"/>
                </a:solidFill>
                <a:latin typeface="Times New Roman" pitchFamily="18" charset="0"/>
                <a:cs typeface="Times New Roman" pitchFamily="18" charset="0"/>
              </a:rPr>
              <a:t>Маёвки рабочих</a:t>
            </a:r>
            <a:r>
              <a:rPr lang="ru-RU" sz="1800" dirty="0" smtClean="0">
                <a:solidFill>
                  <a:srgbClr val="002060"/>
                </a:solidFill>
                <a:latin typeface="Times New Roman" pitchFamily="18" charset="0"/>
                <a:cs typeface="Times New Roman" pitchFamily="18" charset="0"/>
              </a:rPr>
              <a:t/>
            </a:r>
            <a:br>
              <a:rPr lang="ru-RU" sz="1800" dirty="0" smtClean="0">
                <a:solidFill>
                  <a:srgbClr val="002060"/>
                </a:solidFill>
                <a:latin typeface="Times New Roman" pitchFamily="18" charset="0"/>
                <a:cs typeface="Times New Roman" pitchFamily="18" charset="0"/>
              </a:rPr>
            </a:br>
            <a:r>
              <a:rPr lang="ru-RU" sz="1400" dirty="0" smtClean="0">
                <a:solidFill>
                  <a:srgbClr val="002060"/>
                </a:solidFill>
                <a:latin typeface="Times New Roman" pitchFamily="18" charset="0"/>
                <a:cs typeface="Times New Roman" pitchFamily="18" charset="0"/>
              </a:rPr>
              <a:t>В </a:t>
            </a:r>
            <a:r>
              <a:rPr lang="ru-RU" sz="1400" dirty="0">
                <a:solidFill>
                  <a:srgbClr val="002060"/>
                </a:solidFill>
                <a:latin typeface="Times New Roman" pitchFamily="18" charset="0"/>
                <a:cs typeface="Times New Roman" pitchFamily="18" charset="0"/>
              </a:rPr>
              <a:t>1905-17 годы на </a:t>
            </a:r>
            <a:r>
              <a:rPr lang="ru-RU" sz="1400" dirty="0" err="1">
                <a:solidFill>
                  <a:srgbClr val="002060"/>
                </a:solidFill>
                <a:latin typeface="Times New Roman" pitchFamily="18" charset="0"/>
                <a:cs typeface="Times New Roman" pitchFamily="18" charset="0"/>
              </a:rPr>
              <a:t>Шарташских</a:t>
            </a:r>
            <a:r>
              <a:rPr lang="ru-RU" sz="1400" dirty="0">
                <a:solidFill>
                  <a:srgbClr val="002060"/>
                </a:solidFill>
                <a:latin typeface="Times New Roman" pitchFamily="18" charset="0"/>
                <a:cs typeface="Times New Roman" pitchFamily="18" charset="0"/>
              </a:rPr>
              <a:t> </a:t>
            </a:r>
            <a:r>
              <a:rPr lang="ru-RU" sz="1400" dirty="0" smtClean="0">
                <a:solidFill>
                  <a:srgbClr val="002060"/>
                </a:solidFill>
                <a:latin typeface="Times New Roman" pitchFamily="18" charset="0"/>
                <a:cs typeface="Times New Roman" pitchFamily="18" charset="0"/>
              </a:rPr>
              <a:t>«Каменных палатках» </a:t>
            </a:r>
            <a:r>
              <a:rPr lang="ru-RU" sz="1400" dirty="0">
                <a:solidFill>
                  <a:srgbClr val="002060"/>
                </a:solidFill>
                <a:latin typeface="Times New Roman" pitchFamily="18" charset="0"/>
                <a:cs typeface="Times New Roman" pitchFamily="18" charset="0"/>
              </a:rPr>
              <a:t>собирались на </a:t>
            </a:r>
            <a:r>
              <a:rPr lang="ru-RU" sz="1400" dirty="0" smtClean="0">
                <a:solidFill>
                  <a:srgbClr val="002060"/>
                </a:solidFill>
                <a:latin typeface="Times New Roman" pitchFamily="18" charset="0"/>
                <a:cs typeface="Times New Roman" pitchFamily="18" charset="0"/>
              </a:rPr>
              <a:t>маёвки </a:t>
            </a:r>
            <a:r>
              <a:rPr lang="ru-RU" sz="1400" dirty="0">
                <a:solidFill>
                  <a:srgbClr val="002060"/>
                </a:solidFill>
                <a:latin typeface="Times New Roman" pitchFamily="18" charset="0"/>
                <a:cs typeface="Times New Roman" pitchFamily="18" charset="0"/>
              </a:rPr>
              <a:t>рабочие. Перед ними неоднократно выступал Яков Свердлов. Этот момент воспроизводит памятник Свердлову, установленный на проспекте Ленина перед </a:t>
            </a:r>
            <a:r>
              <a:rPr lang="ru-RU" sz="1400" dirty="0">
                <a:solidFill>
                  <a:srgbClr val="002060"/>
                </a:solidFill>
                <a:latin typeface="Times New Roman" pitchFamily="18" charset="0"/>
                <a:cs typeface="Times New Roman" pitchFamily="18" charset="0"/>
                <a:hlinkClick r:id="rId2"/>
              </a:rPr>
              <a:t>Оперным театром</a:t>
            </a:r>
            <a:r>
              <a:rPr lang="ru-RU" sz="1400" dirty="0">
                <a:solidFill>
                  <a:srgbClr val="002060"/>
                </a:solidFill>
                <a:latin typeface="Times New Roman" pitchFamily="18" charset="0"/>
                <a:cs typeface="Times New Roman" pitchFamily="18" charset="0"/>
              </a:rPr>
              <a:t>. Пьедестал памятника изготовлен из </a:t>
            </a:r>
            <a:r>
              <a:rPr lang="ru-RU" sz="1400" dirty="0" err="1">
                <a:solidFill>
                  <a:srgbClr val="002060"/>
                </a:solidFill>
                <a:latin typeface="Times New Roman" pitchFamily="18" charset="0"/>
                <a:cs typeface="Times New Roman" pitchFamily="18" charset="0"/>
              </a:rPr>
              <a:t>шарташского</a:t>
            </a:r>
            <a:r>
              <a:rPr lang="ru-RU" sz="1400" dirty="0">
                <a:solidFill>
                  <a:srgbClr val="002060"/>
                </a:solidFill>
                <a:latin typeface="Times New Roman" pitchFamily="18" charset="0"/>
                <a:cs typeface="Times New Roman" pitchFamily="18" charset="0"/>
              </a:rPr>
              <a:t> гранита. Раньше о выступлении Свердлова напоминала и мемориальная табличка на скалах </a:t>
            </a:r>
            <a:r>
              <a:rPr lang="ru-RU" sz="1400" dirty="0" err="1">
                <a:solidFill>
                  <a:srgbClr val="002060"/>
                </a:solidFill>
                <a:latin typeface="Times New Roman" pitchFamily="18" charset="0"/>
                <a:cs typeface="Times New Roman" pitchFamily="18" charset="0"/>
              </a:rPr>
              <a:t>Шарташских</a:t>
            </a:r>
            <a:r>
              <a:rPr lang="ru-RU" sz="1400" dirty="0">
                <a:solidFill>
                  <a:srgbClr val="002060"/>
                </a:solidFill>
                <a:latin typeface="Times New Roman" pitchFamily="18" charset="0"/>
                <a:cs typeface="Times New Roman" pitchFamily="18" charset="0"/>
              </a:rPr>
              <a:t> палаток.</a:t>
            </a:r>
            <a:r>
              <a:rPr lang="ru-RU" sz="1800" dirty="0"/>
              <a:t/>
            </a:r>
            <a:br>
              <a:rPr lang="ru-RU" sz="1800" dirty="0"/>
            </a:br>
            <a:endParaRPr lang="ru-RU" sz="1800" dirty="0"/>
          </a:p>
        </p:txBody>
      </p:sp>
      <p:pic>
        <p:nvPicPr>
          <p:cNvPr id="12" name="Объект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1124744"/>
            <a:ext cx="4203658" cy="2736304"/>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790463"/>
            <a:ext cx="4176464" cy="2723771"/>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3933056"/>
            <a:ext cx="3456384" cy="2920837"/>
          </a:xfrm>
          <a:prstGeom prst="rect">
            <a:avLst/>
          </a:prstGeom>
          <a:ln>
            <a:noFill/>
          </a:ln>
          <a:effectLst>
            <a:outerShdw blurRad="292100" dist="139700" dir="2700000" algn="tl" rotWithShape="0">
              <a:srgbClr val="333333">
                <a:alpha val="65000"/>
              </a:srgbClr>
            </a:outerShdw>
          </a:effectLst>
        </p:spPr>
      </p:pic>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4534315"/>
            <a:ext cx="4876800" cy="2335906"/>
          </a:xfrm>
          <a:prstGeom prst="rect">
            <a:avLst/>
          </a:prstGeom>
          <a:ln>
            <a:noFill/>
          </a:ln>
          <a:effectLst>
            <a:outerShdw blurRad="292100" dist="139700" dir="2700000" algn="tl" rotWithShape="0">
              <a:srgbClr val="333333">
                <a:alpha val="65000"/>
              </a:srgbClr>
            </a:outerShdw>
          </a:effectLst>
        </p:spPr>
      </p:pic>
      <p:pic>
        <p:nvPicPr>
          <p:cNvPr id="7" name="Рисунок 6" descr="img_56e65e14675d2.jpg"/>
          <p:cNvPicPr/>
          <p:nvPr/>
        </p:nvPicPr>
        <p:blipFill>
          <a:blip r:embed="rId7" cstate="print"/>
          <a:stretch>
            <a:fillRect/>
          </a:stretch>
        </p:blipFill>
        <p:spPr>
          <a:xfrm>
            <a:off x="8242490" y="908720"/>
            <a:ext cx="901510" cy="1208162"/>
          </a:xfrm>
          <a:prstGeom prst="rect">
            <a:avLst/>
          </a:prstGeom>
          <a:ln>
            <a:noFill/>
          </a:ln>
          <a:effectLst>
            <a:softEdge rad="112500"/>
          </a:effectLst>
        </p:spPr>
      </p:pic>
    </p:spTree>
    <p:extLst>
      <p:ext uri="{BB962C8B-B14F-4D97-AF65-F5344CB8AC3E}">
        <p14:creationId xmlns:p14="http://schemas.microsoft.com/office/powerpoint/2010/main" val="2238896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301006"/>
          </a:xfrm>
        </p:spPr>
        <p:txBody>
          <a:bodyPr>
            <a:noAutofit/>
          </a:bodyPr>
          <a:lstStyle/>
          <a:p>
            <a:r>
              <a:rPr lang="ru-RU" sz="1800" dirty="0" smtClean="0">
                <a:solidFill>
                  <a:srgbClr val="0070C0"/>
                </a:solidFill>
                <a:latin typeface="Times New Roman" pitchFamily="18" charset="0"/>
                <a:cs typeface="Times New Roman" pitchFamily="18" charset="0"/>
              </a:rPr>
              <a:t>Амфитеатр</a:t>
            </a:r>
            <a:br>
              <a:rPr lang="ru-RU" sz="1800" dirty="0" smtClean="0">
                <a:solidFill>
                  <a:srgbClr val="0070C0"/>
                </a:solidFill>
                <a:latin typeface="Times New Roman" pitchFamily="18" charset="0"/>
                <a:cs typeface="Times New Roman" pitchFamily="18" charset="0"/>
              </a:rPr>
            </a:br>
            <a:r>
              <a:rPr lang="ru-RU" sz="1800" dirty="0" smtClean="0">
                <a:solidFill>
                  <a:srgbClr val="002060"/>
                </a:solidFill>
                <a:latin typeface="Times New Roman" pitchFamily="18" charset="0"/>
                <a:cs typeface="Times New Roman" pitchFamily="18" charset="0"/>
              </a:rPr>
              <a:t>За </a:t>
            </a:r>
            <a:r>
              <a:rPr lang="ru-RU" sz="1800" dirty="0">
                <a:solidFill>
                  <a:srgbClr val="002060"/>
                </a:solidFill>
                <a:latin typeface="Times New Roman" pitchFamily="18" charset="0"/>
                <a:cs typeface="Times New Roman" pitchFamily="18" charset="0"/>
              </a:rPr>
              <a:t>каменными палатками, чуть ниже, оборудован гранитный амфитеатр для пионерских сборов. Его построили в 1960-е годы. В 1993 году к каменным палаткам проложили каменную лестницу. </a:t>
            </a:r>
            <a:r>
              <a:rPr lang="ru-RU" sz="2000" dirty="0"/>
              <a:t/>
            </a:r>
            <a:br>
              <a:rPr lang="ru-RU" sz="2000" dirty="0"/>
            </a:br>
            <a:endParaRPr lang="ru-RU" sz="20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268760"/>
            <a:ext cx="8064896" cy="5400600"/>
          </a:xfrm>
          <a:prstGeom prst="rect">
            <a:avLst/>
          </a:prstGeom>
        </p:spPr>
      </p:pic>
      <p:pic>
        <p:nvPicPr>
          <p:cNvPr id="7" name="Рисунок 6" descr="img_56e65e14675d2.jpg"/>
          <p:cNvPicPr/>
          <p:nvPr/>
        </p:nvPicPr>
        <p:blipFill>
          <a:blip r:embed="rId3" cstate="print"/>
          <a:stretch>
            <a:fillRect/>
          </a:stretch>
        </p:blipFill>
        <p:spPr>
          <a:xfrm>
            <a:off x="8122451" y="548680"/>
            <a:ext cx="1008112" cy="1296144"/>
          </a:xfrm>
          <a:prstGeom prst="rect">
            <a:avLst/>
          </a:prstGeom>
          <a:ln>
            <a:noFill/>
          </a:ln>
          <a:effectLst>
            <a:softEdge rad="112500"/>
          </a:effectLst>
        </p:spPr>
      </p:pic>
    </p:spTree>
    <p:extLst>
      <p:ext uri="{BB962C8B-B14F-4D97-AF65-F5344CB8AC3E}">
        <p14:creationId xmlns:p14="http://schemas.microsoft.com/office/powerpoint/2010/main" val="462103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752" y="-171400"/>
            <a:ext cx="8229600" cy="864096"/>
          </a:xfrm>
        </p:spPr>
        <p:txBody>
          <a:bodyPr>
            <a:normAutofit/>
          </a:bodyPr>
          <a:lstStyle/>
          <a:p>
            <a:r>
              <a:rPr lang="ru-RU" sz="1800" dirty="0" smtClean="0">
                <a:solidFill>
                  <a:srgbClr val="0070C0"/>
                </a:solidFill>
                <a:latin typeface="Times New Roman" pitchFamily="18" charset="0"/>
                <a:cs typeface="Times New Roman" pitchFamily="18" charset="0"/>
              </a:rPr>
              <a:t>Каменная лестница</a:t>
            </a:r>
            <a:endParaRPr lang="ru-RU" sz="1800" dirty="0">
              <a:solidFill>
                <a:srgbClr val="0070C0"/>
              </a:solidFill>
              <a:latin typeface="Times New Roman" pitchFamily="18" charset="0"/>
              <a:cs typeface="Times New Roman" pitchFamily="18" charset="0"/>
            </a:endParaRPr>
          </a:p>
        </p:txBody>
      </p:sp>
      <p:pic>
        <p:nvPicPr>
          <p:cNvPr id="4"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550505"/>
            <a:ext cx="7776864" cy="6336704"/>
          </a:xfrm>
          <a:prstGeom prst="rect">
            <a:avLst/>
          </a:prstGeom>
        </p:spPr>
      </p:pic>
      <p:pic>
        <p:nvPicPr>
          <p:cNvPr id="5" name="Рисунок 4" descr="img_56e65e14675d2.jpg"/>
          <p:cNvPicPr/>
          <p:nvPr/>
        </p:nvPicPr>
        <p:blipFill>
          <a:blip r:embed="rId3" cstate="print"/>
          <a:stretch>
            <a:fillRect/>
          </a:stretch>
        </p:blipFill>
        <p:spPr>
          <a:xfrm>
            <a:off x="8121235" y="0"/>
            <a:ext cx="936104" cy="1208162"/>
          </a:xfrm>
          <a:prstGeom prst="rect">
            <a:avLst/>
          </a:prstGeom>
          <a:ln>
            <a:noFill/>
          </a:ln>
          <a:effectLst>
            <a:softEdge rad="112500"/>
          </a:effectLst>
        </p:spPr>
      </p:pic>
    </p:spTree>
    <p:extLst>
      <p:ext uri="{BB962C8B-B14F-4D97-AF65-F5344CB8AC3E}">
        <p14:creationId xmlns:p14="http://schemas.microsoft.com/office/powerpoint/2010/main" val="2308878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720080"/>
          </a:xfrm>
        </p:spPr>
        <p:txBody>
          <a:bodyPr>
            <a:normAutofit/>
          </a:bodyPr>
          <a:lstStyle/>
          <a:p>
            <a:r>
              <a:rPr lang="ru-RU" sz="1400" dirty="0" smtClean="0">
                <a:solidFill>
                  <a:srgbClr val="002060"/>
                </a:solidFill>
                <a:latin typeface="Times New Roman" pitchFamily="18" charset="0"/>
                <a:cs typeface="Times New Roman" pitchFamily="18" charset="0"/>
              </a:rPr>
              <a:t>В советское время на западном берегу возник дом отдыха «</a:t>
            </a:r>
            <a:r>
              <a:rPr lang="ru-RU" sz="1400" dirty="0" err="1" smtClean="0">
                <a:solidFill>
                  <a:srgbClr val="002060"/>
                </a:solidFill>
                <a:latin typeface="Times New Roman" pitchFamily="18" charset="0"/>
                <a:cs typeface="Times New Roman" pitchFamily="18" charset="0"/>
              </a:rPr>
              <a:t>Шарташ</a:t>
            </a:r>
            <a:r>
              <a:rPr lang="ru-RU" sz="1400" dirty="0" smtClean="0">
                <a:solidFill>
                  <a:srgbClr val="002060"/>
                </a:solidFill>
                <a:latin typeface="Times New Roman" pitchFamily="18" charset="0"/>
                <a:cs typeface="Times New Roman" pitchFamily="18" charset="0"/>
              </a:rPr>
              <a:t>»,  работавший до конца 1970-х годов. В 1995 году на территории бывшего дома отдыха обоснован Ново-Тихвинский монастырь.</a:t>
            </a:r>
            <a:endParaRPr lang="ru-RU" sz="1400" dirty="0">
              <a:solidFill>
                <a:srgbClr val="00206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836712"/>
            <a:ext cx="8208912" cy="5904656"/>
          </a:xfrm>
        </p:spPr>
      </p:pic>
      <p:pic>
        <p:nvPicPr>
          <p:cNvPr id="5" name="Рисунок 4" descr="img_56e65e14675d2.jpg"/>
          <p:cNvPicPr/>
          <p:nvPr/>
        </p:nvPicPr>
        <p:blipFill>
          <a:blip r:embed="rId3" cstate="print"/>
          <a:stretch>
            <a:fillRect/>
          </a:stretch>
        </p:blipFill>
        <p:spPr>
          <a:xfrm>
            <a:off x="8100392" y="836712"/>
            <a:ext cx="936104" cy="1208162"/>
          </a:xfrm>
          <a:prstGeom prst="rect">
            <a:avLst/>
          </a:prstGeom>
          <a:ln>
            <a:noFill/>
          </a:ln>
          <a:effectLst>
            <a:softEdge rad="112500"/>
          </a:effectLst>
        </p:spPr>
      </p:pic>
    </p:spTree>
    <p:extLst>
      <p:ext uri="{BB962C8B-B14F-4D97-AF65-F5344CB8AC3E}">
        <p14:creationId xmlns:p14="http://schemas.microsoft.com/office/powerpoint/2010/main" val="3610574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859216" cy="1080120"/>
          </a:xfrm>
        </p:spPr>
        <p:txBody>
          <a:bodyPr>
            <a:noAutofit/>
          </a:bodyPr>
          <a:lstStyle/>
          <a:p>
            <a:pPr algn="l"/>
            <a:r>
              <a:rPr lang="ru-RU" sz="2400" dirty="0">
                <a:solidFill>
                  <a:srgbClr val="FF0000"/>
                </a:solidFill>
                <a:latin typeface="Times New Roman" pitchFamily="18" charset="0"/>
                <a:cs typeface="Times New Roman" pitchFamily="18" charset="0"/>
              </a:rPr>
              <a:t>Ц</a:t>
            </a:r>
            <a:r>
              <a:rPr lang="ru-RU" sz="2400" dirty="0" smtClean="0">
                <a:solidFill>
                  <a:srgbClr val="FF0000"/>
                </a:solidFill>
                <a:latin typeface="Times New Roman" pitchFamily="18" charset="0"/>
                <a:cs typeface="Times New Roman" pitchFamily="18" charset="0"/>
              </a:rPr>
              <a:t>ель:</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dirty="0" smtClean="0">
                <a:solidFill>
                  <a:srgbClr val="002060"/>
                </a:solidFill>
                <a:latin typeface="Times New Roman" pitchFamily="18" charset="0"/>
                <a:cs typeface="Times New Roman" pitchFamily="18" charset="0"/>
              </a:rPr>
              <a:t>Ознакомление детей с родной природой на основе исторических особенностях родного края.</a:t>
            </a:r>
            <a:r>
              <a:rPr lang="ru-RU" sz="2000" dirty="0" smtClean="0"/>
              <a:t/>
            </a:r>
            <a:br>
              <a:rPr lang="ru-RU" sz="2000" dirty="0" smtClean="0"/>
            </a:br>
            <a:endParaRPr lang="ru-RU" sz="2000" dirty="0"/>
          </a:p>
        </p:txBody>
      </p:sp>
      <p:sp>
        <p:nvSpPr>
          <p:cNvPr id="3" name="Объект 2"/>
          <p:cNvSpPr>
            <a:spLocks noGrp="1"/>
          </p:cNvSpPr>
          <p:nvPr>
            <p:ph idx="1"/>
          </p:nvPr>
        </p:nvSpPr>
        <p:spPr>
          <a:xfrm>
            <a:off x="611560" y="1772816"/>
            <a:ext cx="8075240" cy="4353348"/>
          </a:xfrm>
        </p:spPr>
        <p:txBody>
          <a:bodyPr>
            <a:normAutofit/>
          </a:bodyPr>
          <a:lstStyle/>
          <a:p>
            <a:pPr marL="0" indent="0">
              <a:buNone/>
            </a:pPr>
            <a:r>
              <a:rPr lang="ru-RU" sz="2400" dirty="0" smtClean="0">
                <a:solidFill>
                  <a:srgbClr val="FF0000"/>
                </a:solidFill>
                <a:latin typeface="Times New Roman" pitchFamily="18" charset="0"/>
                <a:cs typeface="Times New Roman" pitchFamily="18" charset="0"/>
              </a:rPr>
              <a:t>Задачи:</a:t>
            </a:r>
          </a:p>
          <a:p>
            <a:pPr>
              <a:buFont typeface="Arial" charset="0"/>
              <a:buChar char="•"/>
            </a:pPr>
            <a:r>
              <a:rPr lang="ru-RU" sz="2400" dirty="0" smtClean="0">
                <a:solidFill>
                  <a:srgbClr val="002060"/>
                </a:solidFill>
                <a:latin typeface="Times New Roman" pitchFamily="18" charset="0"/>
                <a:cs typeface="Times New Roman" pitchFamily="18" charset="0"/>
              </a:rPr>
              <a:t>Формировать нравственные качества личности через ознакомление с родным краем.</a:t>
            </a:r>
          </a:p>
          <a:p>
            <a:pPr>
              <a:buFont typeface="Arial" charset="0"/>
              <a:buChar char="•"/>
            </a:pPr>
            <a:endParaRPr lang="ru-RU" sz="2400" dirty="0" smtClean="0">
              <a:solidFill>
                <a:srgbClr val="002060"/>
              </a:solidFill>
              <a:latin typeface="Times New Roman" pitchFamily="18" charset="0"/>
              <a:cs typeface="Times New Roman" pitchFamily="18" charset="0"/>
            </a:endParaRPr>
          </a:p>
          <a:p>
            <a:pPr>
              <a:buFont typeface="Arial" charset="0"/>
              <a:buChar char="•"/>
            </a:pPr>
            <a:r>
              <a:rPr lang="ru-RU" sz="2400" dirty="0" smtClean="0">
                <a:solidFill>
                  <a:srgbClr val="002060"/>
                </a:solidFill>
                <a:latin typeface="Times New Roman" pitchFamily="18" charset="0"/>
                <a:cs typeface="Times New Roman" pitchFamily="18" charset="0"/>
              </a:rPr>
              <a:t>Воспитывать любовь и привязанность к родному дому, земле, где родился.</a:t>
            </a:r>
          </a:p>
          <a:p>
            <a:pPr>
              <a:buFont typeface="Arial" charset="0"/>
              <a:buChar char="•"/>
            </a:pPr>
            <a:endParaRPr lang="ru-RU" sz="2400" dirty="0" smtClean="0">
              <a:solidFill>
                <a:srgbClr val="002060"/>
              </a:solidFill>
              <a:latin typeface="Times New Roman" pitchFamily="18" charset="0"/>
              <a:cs typeface="Times New Roman" pitchFamily="18" charset="0"/>
            </a:endParaRPr>
          </a:p>
          <a:p>
            <a:pPr>
              <a:buFont typeface="Arial" charset="0"/>
              <a:buChar char="•"/>
            </a:pPr>
            <a:r>
              <a:rPr lang="ru-RU" sz="2400" dirty="0" smtClean="0">
                <a:solidFill>
                  <a:srgbClr val="002060"/>
                </a:solidFill>
                <a:latin typeface="Times New Roman" pitchFamily="18" charset="0"/>
                <a:cs typeface="Times New Roman" pitchFamily="18" charset="0"/>
              </a:rPr>
              <a:t>Развивать внимательность, наблюдательность, любознательность.</a:t>
            </a:r>
          </a:p>
        </p:txBody>
      </p:sp>
    </p:spTree>
    <p:extLst>
      <p:ext uri="{BB962C8B-B14F-4D97-AF65-F5344CB8AC3E}">
        <p14:creationId xmlns:p14="http://schemas.microsoft.com/office/powerpoint/2010/main" val="646479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224136"/>
          </a:xfrm>
        </p:spPr>
        <p:txBody>
          <a:bodyPr>
            <a:normAutofit/>
          </a:bodyPr>
          <a:lstStyle/>
          <a:p>
            <a:r>
              <a:rPr lang="ru-RU" sz="1800" dirty="0" smtClean="0">
                <a:solidFill>
                  <a:srgbClr val="0070C0"/>
                </a:solidFill>
                <a:latin typeface="Times New Roman" pitchFamily="18" charset="0"/>
                <a:cs typeface="Times New Roman" pitchFamily="18" charset="0"/>
              </a:rPr>
              <a:t>Озеро «</a:t>
            </a:r>
            <a:r>
              <a:rPr lang="ru-RU" sz="1800" dirty="0" err="1" smtClean="0">
                <a:solidFill>
                  <a:srgbClr val="0070C0"/>
                </a:solidFill>
                <a:latin typeface="Times New Roman" pitchFamily="18" charset="0"/>
                <a:cs typeface="Times New Roman" pitchFamily="18" charset="0"/>
              </a:rPr>
              <a:t>Шарташ</a:t>
            </a:r>
            <a:r>
              <a:rPr lang="ru-RU" sz="1800" dirty="0" smtClean="0">
                <a:solidFill>
                  <a:srgbClr val="0070C0"/>
                </a:solidFill>
                <a:latin typeface="Times New Roman" pitchFamily="18" charset="0"/>
                <a:cs typeface="Times New Roman" pitchFamily="18" charset="0"/>
              </a:rPr>
              <a:t>»</a:t>
            </a:r>
            <a:br>
              <a:rPr lang="ru-RU" sz="1800" dirty="0" smtClean="0">
                <a:solidFill>
                  <a:srgbClr val="0070C0"/>
                </a:solidFill>
                <a:latin typeface="Times New Roman" pitchFamily="18" charset="0"/>
                <a:cs typeface="Times New Roman" pitchFamily="18" charset="0"/>
              </a:rPr>
            </a:br>
            <a:r>
              <a:rPr lang="ru-RU" sz="1400" dirty="0" smtClean="0">
                <a:solidFill>
                  <a:srgbClr val="002060"/>
                </a:solidFill>
                <a:latin typeface="Times New Roman" pitchFamily="18" charset="0"/>
                <a:cs typeface="Times New Roman" pitchFamily="18" charset="0"/>
              </a:rPr>
              <a:t>Пожалуй главная природная достопримечательность парка «Каменные палатки» это озеро «</a:t>
            </a:r>
            <a:r>
              <a:rPr lang="ru-RU" sz="1400" dirty="0" err="1" smtClean="0">
                <a:solidFill>
                  <a:srgbClr val="002060"/>
                </a:solidFill>
                <a:latin typeface="Times New Roman" pitchFamily="18" charset="0"/>
                <a:cs typeface="Times New Roman" pitchFamily="18" charset="0"/>
              </a:rPr>
              <a:t>Шарташ</a:t>
            </a:r>
            <a:r>
              <a:rPr lang="ru-RU" sz="1400" dirty="0" smtClean="0">
                <a:solidFill>
                  <a:srgbClr val="002060"/>
                </a:solidFill>
                <a:latin typeface="Times New Roman" pitchFamily="18" charset="0"/>
                <a:cs typeface="Times New Roman" pitchFamily="18" charset="0"/>
              </a:rPr>
              <a:t>»</a:t>
            </a:r>
            <a:br>
              <a:rPr lang="ru-RU" sz="1400" dirty="0" smtClean="0">
                <a:solidFill>
                  <a:srgbClr val="002060"/>
                </a:solidFill>
                <a:latin typeface="Times New Roman" pitchFamily="18" charset="0"/>
                <a:cs typeface="Times New Roman" pitchFamily="18" charset="0"/>
              </a:rPr>
            </a:br>
            <a:r>
              <a:rPr lang="ru-RU" sz="1400" dirty="0" smtClean="0">
                <a:solidFill>
                  <a:srgbClr val="002060"/>
                </a:solidFill>
                <a:latin typeface="Times New Roman" pitchFamily="18" charset="0"/>
                <a:cs typeface="Times New Roman" pitchFamily="18" charset="0"/>
              </a:rPr>
              <a:t>Исследователи считают, что название озера произошло от </a:t>
            </a:r>
            <a:r>
              <a:rPr lang="ru-RU" sz="1400" dirty="0" err="1" smtClean="0">
                <a:solidFill>
                  <a:srgbClr val="002060"/>
                </a:solidFill>
                <a:latin typeface="Times New Roman" pitchFamily="18" charset="0"/>
                <a:cs typeface="Times New Roman" pitchFamily="18" charset="0"/>
              </a:rPr>
              <a:t>тюрских</a:t>
            </a:r>
            <a:r>
              <a:rPr lang="ru-RU" sz="1400" dirty="0" smtClean="0">
                <a:solidFill>
                  <a:srgbClr val="002060"/>
                </a:solidFill>
                <a:latin typeface="Times New Roman" pitchFamily="18" charset="0"/>
                <a:cs typeface="Times New Roman" pitchFamily="18" charset="0"/>
              </a:rPr>
              <a:t> слов «</a:t>
            </a:r>
            <a:r>
              <a:rPr lang="ru-RU" sz="1400" dirty="0" err="1" smtClean="0">
                <a:solidFill>
                  <a:srgbClr val="002060"/>
                </a:solidFill>
                <a:latin typeface="Times New Roman" pitchFamily="18" charset="0"/>
                <a:cs typeface="Times New Roman" pitchFamily="18" charset="0"/>
              </a:rPr>
              <a:t>сар</a:t>
            </a:r>
            <a:r>
              <a:rPr lang="ru-RU" sz="1400" dirty="0" smtClean="0">
                <a:solidFill>
                  <a:srgbClr val="002060"/>
                </a:solidFill>
                <a:latin typeface="Times New Roman" pitchFamily="18" charset="0"/>
                <a:cs typeface="Times New Roman" pitchFamily="18" charset="0"/>
              </a:rPr>
              <a:t>»- «Жёлтый» и «</a:t>
            </a:r>
            <a:r>
              <a:rPr lang="ru-RU" sz="1400" dirty="0" err="1" smtClean="0">
                <a:solidFill>
                  <a:srgbClr val="002060"/>
                </a:solidFill>
                <a:latin typeface="Times New Roman" pitchFamily="18" charset="0"/>
                <a:cs typeface="Times New Roman" pitchFamily="18" charset="0"/>
              </a:rPr>
              <a:t>таш</a:t>
            </a:r>
            <a:r>
              <a:rPr lang="ru-RU" sz="1400" dirty="0" smtClean="0">
                <a:solidFill>
                  <a:srgbClr val="002060"/>
                </a:solidFill>
                <a:latin typeface="Times New Roman" pitchFamily="18" charset="0"/>
                <a:cs typeface="Times New Roman" pitchFamily="18" charset="0"/>
              </a:rPr>
              <a:t>»- «камень», то есть «озеро жёлтого камня». На берегах водоёма встречаются многочисленные глыбы гранита, поверхность которого при разрушении становится жёлто-бурой.</a:t>
            </a:r>
            <a:endParaRPr lang="ru-RU" sz="1800" dirty="0">
              <a:solidFill>
                <a:srgbClr val="0070C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268760"/>
            <a:ext cx="8522507" cy="5587465"/>
          </a:xfrm>
        </p:spPr>
      </p:pic>
      <p:pic>
        <p:nvPicPr>
          <p:cNvPr id="5" name="Рисунок 4" descr="img_56e65e14675d2.jpg"/>
          <p:cNvPicPr/>
          <p:nvPr/>
        </p:nvPicPr>
        <p:blipFill>
          <a:blip r:embed="rId3" cstate="print"/>
          <a:stretch>
            <a:fillRect/>
          </a:stretch>
        </p:blipFill>
        <p:spPr>
          <a:xfrm>
            <a:off x="8082923" y="888106"/>
            <a:ext cx="1082942" cy="1352178"/>
          </a:xfrm>
          <a:prstGeom prst="rect">
            <a:avLst/>
          </a:prstGeom>
          <a:ln>
            <a:noFill/>
          </a:ln>
          <a:effectLst>
            <a:softEdge rad="112500"/>
          </a:effectLst>
        </p:spPr>
      </p:pic>
    </p:spTree>
    <p:extLst>
      <p:ext uri="{BB962C8B-B14F-4D97-AF65-F5344CB8AC3E}">
        <p14:creationId xmlns:p14="http://schemas.microsoft.com/office/powerpoint/2010/main" val="3789931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080120"/>
          </a:xfrm>
        </p:spPr>
        <p:txBody>
          <a:bodyPr>
            <a:normAutofit/>
          </a:bodyPr>
          <a:lstStyle/>
          <a:p>
            <a:r>
              <a:rPr lang="ru-RU" sz="1400" dirty="0">
                <a:solidFill>
                  <a:srgbClr val="002060"/>
                </a:solidFill>
                <a:latin typeface="Times New Roman" pitchFamily="18" charset="0"/>
                <a:cs typeface="Times New Roman" pitchFamily="18" charset="0"/>
              </a:rPr>
              <a:t>Есть и вторая версия, по которой основу топонима сравнивают с башкирским «шар» - «болото». Раньше словом </a:t>
            </a:r>
            <a:r>
              <a:rPr lang="ru-RU" sz="1400" dirty="0" smtClean="0">
                <a:solidFill>
                  <a:srgbClr val="002060"/>
                </a:solidFill>
                <a:latin typeface="Times New Roman" pitchFamily="18" charset="0"/>
                <a:cs typeface="Times New Roman" pitchFamily="18" charset="0"/>
              </a:rPr>
              <a:t>«</a:t>
            </a:r>
            <a:r>
              <a:rPr lang="ru-RU" sz="1400" dirty="0" err="1" smtClean="0">
                <a:solidFill>
                  <a:srgbClr val="002060"/>
                </a:solidFill>
                <a:latin typeface="Times New Roman" pitchFamily="18" charset="0"/>
                <a:cs typeface="Times New Roman" pitchFamily="18" charset="0"/>
              </a:rPr>
              <a:t>Шарташ</a:t>
            </a:r>
            <a:r>
              <a:rPr lang="ru-RU" sz="1400" dirty="0" smtClean="0">
                <a:solidFill>
                  <a:srgbClr val="002060"/>
                </a:solidFill>
                <a:latin typeface="Times New Roman" pitchFamily="18" charset="0"/>
                <a:cs typeface="Times New Roman" pitchFamily="18" charset="0"/>
              </a:rPr>
              <a:t>» </a:t>
            </a:r>
            <a:r>
              <a:rPr lang="ru-RU" sz="1400" dirty="0">
                <a:solidFill>
                  <a:srgbClr val="002060"/>
                </a:solidFill>
                <a:latin typeface="Times New Roman" pitchFamily="18" charset="0"/>
                <a:cs typeface="Times New Roman" pitchFamily="18" charset="0"/>
              </a:rPr>
              <a:t>(«Болотный камень») могли называть расположенные поблизости </a:t>
            </a:r>
            <a:r>
              <a:rPr lang="ru-RU" sz="1400" u="sng" dirty="0" err="1">
                <a:solidFill>
                  <a:srgbClr val="002060"/>
                </a:solidFill>
                <a:latin typeface="Times New Roman" pitchFamily="18" charset="0"/>
                <a:cs typeface="Times New Roman" pitchFamily="18" charset="0"/>
                <a:hlinkClick r:id="rId2"/>
              </a:rPr>
              <a:t>Шарташские</a:t>
            </a:r>
            <a:r>
              <a:rPr lang="ru-RU" sz="1400" u="sng" dirty="0">
                <a:solidFill>
                  <a:srgbClr val="002060"/>
                </a:solidFill>
                <a:latin typeface="Times New Roman" pitchFamily="18" charset="0"/>
                <a:cs typeface="Times New Roman" pitchFamily="18" charset="0"/>
                <a:hlinkClick r:id="rId2"/>
              </a:rPr>
              <a:t> каменные палатки</a:t>
            </a:r>
            <a:r>
              <a:rPr lang="ru-RU" sz="1400" dirty="0">
                <a:solidFill>
                  <a:srgbClr val="002060"/>
                </a:solidFill>
                <a:latin typeface="Times New Roman" pitchFamily="18" charset="0"/>
                <a:cs typeface="Times New Roman" pitchFamily="18" charset="0"/>
              </a:rPr>
              <a:t>, а позже могли перенести на озеро. Впрочем, большинство исследователей склоняется к первой версии.</a:t>
            </a: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1052736"/>
            <a:ext cx="8712968" cy="5688632"/>
          </a:xfrm>
        </p:spPr>
      </p:pic>
      <p:pic>
        <p:nvPicPr>
          <p:cNvPr id="5" name="Рисунок 4" descr="img_56e65e14675d2.jpg"/>
          <p:cNvPicPr/>
          <p:nvPr/>
        </p:nvPicPr>
        <p:blipFill>
          <a:blip r:embed="rId4" cstate="print"/>
          <a:stretch>
            <a:fillRect/>
          </a:stretch>
        </p:blipFill>
        <p:spPr>
          <a:xfrm>
            <a:off x="8061058" y="620688"/>
            <a:ext cx="1082942" cy="1280170"/>
          </a:xfrm>
          <a:prstGeom prst="rect">
            <a:avLst/>
          </a:prstGeom>
          <a:ln>
            <a:noFill/>
          </a:ln>
          <a:effectLst>
            <a:softEdge rad="112500"/>
          </a:effectLst>
        </p:spPr>
      </p:pic>
    </p:spTree>
    <p:extLst>
      <p:ext uri="{BB962C8B-B14F-4D97-AF65-F5344CB8AC3E}">
        <p14:creationId xmlns:p14="http://schemas.microsoft.com/office/powerpoint/2010/main" val="2886506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224136"/>
          </a:xfrm>
        </p:spPr>
        <p:txBody>
          <a:bodyPr>
            <a:normAutofit fontScale="90000"/>
          </a:bodyPr>
          <a:lstStyle/>
          <a:p>
            <a:r>
              <a:rPr lang="ru-RU" sz="2000" b="1" dirty="0">
                <a:solidFill>
                  <a:srgbClr val="0070C0"/>
                </a:solidFill>
                <a:latin typeface="Times New Roman" pitchFamily="18" charset="0"/>
                <a:cs typeface="Times New Roman" pitchFamily="18" charset="0"/>
              </a:rPr>
              <a:t>Особенности озера </a:t>
            </a:r>
            <a:r>
              <a:rPr lang="ru-RU" sz="2000" b="1" dirty="0" err="1">
                <a:solidFill>
                  <a:srgbClr val="0070C0"/>
                </a:solidFill>
                <a:latin typeface="Times New Roman" pitchFamily="18" charset="0"/>
                <a:cs typeface="Times New Roman" pitchFamily="18" charset="0"/>
              </a:rPr>
              <a:t>Шарташ</a:t>
            </a:r>
            <a:r>
              <a:rPr lang="ru-RU" sz="1400" b="1" dirty="0"/>
              <a:t/>
            </a:r>
            <a:br>
              <a:rPr lang="ru-RU" sz="1400" b="1" dirty="0"/>
            </a:br>
            <a:r>
              <a:rPr lang="ru-RU" sz="1600" dirty="0">
                <a:solidFill>
                  <a:srgbClr val="002060"/>
                </a:solidFill>
                <a:latin typeface="Times New Roman" pitchFamily="18" charset="0"/>
                <a:cs typeface="Times New Roman" pitchFamily="18" charset="0"/>
              </a:rPr>
              <a:t>Озеро расположено на восточной окраине города Екатеринбурга. Имеет овальную форму. Вытянуто с севера на юг на 3,8 км, ширина с запада на восток до 2,8 км. Площадь зеркала 7,4 </a:t>
            </a:r>
            <a:r>
              <a:rPr lang="ru-RU" sz="1600" dirty="0" err="1">
                <a:solidFill>
                  <a:srgbClr val="002060"/>
                </a:solidFill>
                <a:latin typeface="Times New Roman" pitchFamily="18" charset="0"/>
                <a:cs typeface="Times New Roman" pitchFamily="18" charset="0"/>
              </a:rPr>
              <a:t>кв.км</a:t>
            </a:r>
            <a:r>
              <a:rPr lang="ru-RU" sz="1600" dirty="0">
                <a:solidFill>
                  <a:srgbClr val="002060"/>
                </a:solidFill>
                <a:latin typeface="Times New Roman" pitchFamily="18" charset="0"/>
                <a:cs typeface="Times New Roman" pitchFamily="18" charset="0"/>
              </a:rPr>
              <a:t>. Полный </a:t>
            </a:r>
            <a:r>
              <a:rPr lang="ru-RU" sz="1600" dirty="0" smtClean="0">
                <a:solidFill>
                  <a:srgbClr val="002060"/>
                </a:solidFill>
                <a:latin typeface="Times New Roman" pitchFamily="18" charset="0"/>
                <a:cs typeface="Times New Roman" pitchFamily="18" charset="0"/>
              </a:rPr>
              <a:t>объём </a:t>
            </a:r>
            <a:r>
              <a:rPr lang="ru-RU" sz="1600" dirty="0">
                <a:solidFill>
                  <a:srgbClr val="002060"/>
                </a:solidFill>
                <a:latin typeface="Times New Roman" pitchFamily="18" charset="0"/>
                <a:cs typeface="Times New Roman" pitchFamily="18" charset="0"/>
              </a:rPr>
              <a:t>воды 21 млн куб. м. Урез воды 275,6 м. Береговая линия изрезана слабо, </a:t>
            </a:r>
            <a:r>
              <a:rPr lang="ru-RU" sz="1600" dirty="0" smtClean="0">
                <a:solidFill>
                  <a:srgbClr val="002060"/>
                </a:solidFill>
                <a:latin typeface="Times New Roman" pitchFamily="18" charset="0"/>
                <a:cs typeface="Times New Roman" pitchFamily="18" charset="0"/>
              </a:rPr>
              <a:t>её </a:t>
            </a:r>
            <a:r>
              <a:rPr lang="ru-RU" sz="1600" dirty="0">
                <a:solidFill>
                  <a:srgbClr val="002060"/>
                </a:solidFill>
                <a:latin typeface="Times New Roman" pitchFamily="18" charset="0"/>
                <a:cs typeface="Times New Roman" pitchFamily="18" charset="0"/>
              </a:rPr>
              <a:t>протяженность 12 км. Средняя глубина – 3 м, максимальная в центре водоема – 4,7 м</a:t>
            </a:r>
            <a:r>
              <a:rPr lang="ru-RU" sz="1600" dirty="0" smtClean="0">
                <a:solidFill>
                  <a:srgbClr val="002060"/>
                </a:solidFill>
                <a:latin typeface="Times New Roman" pitchFamily="18" charset="0"/>
                <a:cs typeface="Times New Roman" pitchFamily="18" charset="0"/>
              </a:rPr>
              <a:t>.</a:t>
            </a:r>
            <a:r>
              <a:rPr lang="ru-RU" sz="1400" dirty="0"/>
              <a:t/>
            </a:r>
            <a:br>
              <a:rPr lang="ru-RU" sz="1400" dirty="0"/>
            </a:br>
            <a:endParaRPr lang="ru-RU" sz="1400" dirty="0">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268760"/>
            <a:ext cx="8352928" cy="5339052"/>
          </a:xfrm>
        </p:spPr>
      </p:pic>
      <p:pic>
        <p:nvPicPr>
          <p:cNvPr id="5" name="Рисунок 4" descr="img_56e65e14675d2.jpg"/>
          <p:cNvPicPr/>
          <p:nvPr/>
        </p:nvPicPr>
        <p:blipFill>
          <a:blip r:embed="rId3" cstate="print"/>
          <a:stretch>
            <a:fillRect/>
          </a:stretch>
        </p:blipFill>
        <p:spPr>
          <a:xfrm>
            <a:off x="8244408" y="692696"/>
            <a:ext cx="864096" cy="1208162"/>
          </a:xfrm>
          <a:prstGeom prst="rect">
            <a:avLst/>
          </a:prstGeom>
          <a:ln>
            <a:noFill/>
          </a:ln>
          <a:effectLst>
            <a:softEdge rad="112500"/>
          </a:effectLst>
        </p:spPr>
      </p:pic>
    </p:spTree>
    <p:extLst>
      <p:ext uri="{BB962C8B-B14F-4D97-AF65-F5344CB8AC3E}">
        <p14:creationId xmlns:p14="http://schemas.microsoft.com/office/powerpoint/2010/main" val="1648043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52128"/>
          </a:xfrm>
        </p:spPr>
        <p:txBody>
          <a:bodyPr>
            <a:normAutofit/>
          </a:bodyPr>
          <a:lstStyle/>
          <a:p>
            <a:r>
              <a:rPr lang="ru-RU" sz="1400" dirty="0">
                <a:solidFill>
                  <a:srgbClr val="002060"/>
                </a:solidFill>
                <a:latin typeface="Times New Roman" pitchFamily="18" charset="0"/>
                <a:cs typeface="Times New Roman" pitchFamily="18" charset="0"/>
              </a:rPr>
              <a:t>Котловина озера естественного происхождения, она возникла в северо-западной части </a:t>
            </a:r>
            <a:r>
              <a:rPr lang="ru-RU" sz="1400" dirty="0" err="1">
                <a:solidFill>
                  <a:srgbClr val="002060"/>
                </a:solidFill>
                <a:latin typeface="Times New Roman" pitchFamily="18" charset="0"/>
                <a:cs typeface="Times New Roman" pitchFamily="18" charset="0"/>
              </a:rPr>
              <a:t>Шарташского</a:t>
            </a:r>
            <a:r>
              <a:rPr lang="ru-RU" sz="1400" dirty="0">
                <a:solidFill>
                  <a:srgbClr val="002060"/>
                </a:solidFill>
                <a:latin typeface="Times New Roman" pitchFamily="18" charset="0"/>
                <a:cs typeface="Times New Roman" pitchFamily="18" charset="0"/>
              </a:rPr>
              <a:t> гранитного массива возрастом 340 млн лет. На западном берегу расположен мыс Рундук с отвесными склонами.</a:t>
            </a:r>
            <a:r>
              <a:rPr lang="ru-RU" sz="1400" dirty="0"/>
              <a:t/>
            </a:r>
            <a:br>
              <a:rPr lang="ru-RU" sz="1400" dirty="0"/>
            </a:br>
            <a:endParaRPr lang="ru-RU" sz="1400" dirty="0">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908720"/>
            <a:ext cx="8280920" cy="5837918"/>
          </a:xfrm>
        </p:spPr>
      </p:pic>
      <p:pic>
        <p:nvPicPr>
          <p:cNvPr id="5" name="Рисунок 4" descr="img_56e65e14675d2.jpg"/>
          <p:cNvPicPr/>
          <p:nvPr/>
        </p:nvPicPr>
        <p:blipFill>
          <a:blip r:embed="rId3" cstate="print"/>
          <a:stretch>
            <a:fillRect/>
          </a:stretch>
        </p:blipFill>
        <p:spPr>
          <a:xfrm>
            <a:off x="8324428" y="548680"/>
            <a:ext cx="792088" cy="992138"/>
          </a:xfrm>
          <a:prstGeom prst="rect">
            <a:avLst/>
          </a:prstGeom>
          <a:ln>
            <a:noFill/>
          </a:ln>
          <a:effectLst>
            <a:softEdge rad="112500"/>
          </a:effectLst>
        </p:spPr>
      </p:pic>
    </p:spTree>
    <p:extLst>
      <p:ext uri="{BB962C8B-B14F-4D97-AF65-F5344CB8AC3E}">
        <p14:creationId xmlns:p14="http://schemas.microsoft.com/office/powerpoint/2010/main" val="1905847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080120"/>
          </a:xfrm>
        </p:spPr>
        <p:txBody>
          <a:bodyPr>
            <a:normAutofit fontScale="90000"/>
          </a:bodyPr>
          <a:lstStyle/>
          <a:p>
            <a:r>
              <a:rPr lang="ru-RU" sz="2000" dirty="0" smtClean="0">
                <a:solidFill>
                  <a:srgbClr val="0070C0"/>
                </a:solidFill>
                <a:latin typeface="Times New Roman" pitchFamily="18" charset="0"/>
                <a:cs typeface="Times New Roman" pitchFamily="18" charset="0"/>
              </a:rPr>
              <a:t>«Каменный </a:t>
            </a:r>
            <a:r>
              <a:rPr lang="ru-RU" sz="2000" dirty="0">
                <a:solidFill>
                  <a:srgbClr val="0070C0"/>
                </a:solidFill>
                <a:latin typeface="Times New Roman" pitchFamily="18" charset="0"/>
                <a:cs typeface="Times New Roman" pitchFamily="18" charset="0"/>
              </a:rPr>
              <a:t>ц</a:t>
            </a:r>
            <a:r>
              <a:rPr lang="ru-RU" sz="2000" dirty="0" smtClean="0">
                <a:solidFill>
                  <a:srgbClr val="0070C0"/>
                </a:solidFill>
                <a:latin typeface="Times New Roman" pitchFamily="18" charset="0"/>
                <a:cs typeface="Times New Roman" pitchFamily="18" charset="0"/>
              </a:rPr>
              <a:t>веток»</a:t>
            </a:r>
            <a:r>
              <a:rPr lang="ru-RU" sz="1400" dirty="0" smtClean="0"/>
              <a:t/>
            </a:r>
            <a:br>
              <a:rPr lang="ru-RU" sz="1400" dirty="0" smtClean="0"/>
            </a:br>
            <a:r>
              <a:rPr lang="ru-RU" sz="1600" dirty="0" smtClean="0">
                <a:solidFill>
                  <a:srgbClr val="002060"/>
                </a:solidFill>
              </a:rPr>
              <a:t>На </a:t>
            </a:r>
            <a:r>
              <a:rPr lang="ru-RU" sz="1600" dirty="0">
                <a:solidFill>
                  <a:srgbClr val="002060"/>
                </a:solidFill>
              </a:rPr>
              <a:t>восточном берегу расположен некогда известный небольшой затопленный карьер «Каменный цветок». В конце 1970-х годов лесники соорудили там архитектурное сооружение в виде цветка из различных цветных камней. Увы, творение было разрушено недобросовестными горожанами.</a:t>
            </a:r>
            <a:r>
              <a:rPr lang="ru-RU" sz="1400" dirty="0"/>
              <a:t/>
            </a:r>
            <a:br>
              <a:rPr lang="ru-RU" sz="1400" dirty="0"/>
            </a:br>
            <a:endParaRPr lang="ru-RU" sz="1400" dirty="0">
              <a:solidFill>
                <a:srgbClr val="00206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268760"/>
            <a:ext cx="7992888" cy="5400600"/>
          </a:xfrm>
        </p:spPr>
      </p:pic>
      <p:pic>
        <p:nvPicPr>
          <p:cNvPr id="5" name="Рисунок 4" descr="img_56e65e14675d2.jpg"/>
          <p:cNvPicPr/>
          <p:nvPr/>
        </p:nvPicPr>
        <p:blipFill>
          <a:blip r:embed="rId3" cstate="print"/>
          <a:stretch>
            <a:fillRect/>
          </a:stretch>
        </p:blipFill>
        <p:spPr>
          <a:xfrm>
            <a:off x="8244408" y="620688"/>
            <a:ext cx="938926" cy="1208162"/>
          </a:xfrm>
          <a:prstGeom prst="rect">
            <a:avLst/>
          </a:prstGeom>
          <a:ln>
            <a:noFill/>
          </a:ln>
          <a:effectLst>
            <a:softEdge rad="112500"/>
          </a:effectLst>
        </p:spPr>
      </p:pic>
    </p:spTree>
    <p:extLst>
      <p:ext uri="{BB962C8B-B14F-4D97-AF65-F5344CB8AC3E}">
        <p14:creationId xmlns:p14="http://schemas.microsoft.com/office/powerpoint/2010/main" val="3923252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556792"/>
          </a:xfrm>
        </p:spPr>
        <p:txBody>
          <a:bodyPr>
            <a:noAutofit/>
          </a:bodyPr>
          <a:lstStyle/>
          <a:p>
            <a:r>
              <a:rPr lang="ru-RU" sz="1400" b="1" dirty="0">
                <a:solidFill>
                  <a:srgbClr val="0070C0"/>
                </a:solidFill>
                <a:latin typeface="Times New Roman" pitchFamily="18" charset="0"/>
                <a:cs typeface="Times New Roman" pitchFamily="18" charset="0"/>
              </a:rPr>
              <a:t>Александровский ров</a:t>
            </a:r>
            <a:r>
              <a:rPr lang="ru-RU" sz="1400" b="1" dirty="0"/>
              <a:t/>
            </a:r>
            <a:br>
              <a:rPr lang="ru-RU" sz="1400" b="1" dirty="0"/>
            </a:br>
            <a:r>
              <a:rPr lang="ru-RU" sz="1400" dirty="0"/>
              <a:t>В 1756 году от северо-восточного берега </a:t>
            </a:r>
            <a:r>
              <a:rPr lang="ru-RU" sz="1400" dirty="0" err="1"/>
              <a:t>Шарташа</a:t>
            </a:r>
            <a:r>
              <a:rPr lang="ru-RU" sz="1400" dirty="0"/>
              <a:t> к верховьям речки Березовки по проекту </a:t>
            </a:r>
            <a:r>
              <a:rPr lang="ru-RU" sz="1400" dirty="0" err="1"/>
              <a:t>оберберг-мейстера</a:t>
            </a:r>
            <a:r>
              <a:rPr lang="ru-RU" sz="1400" dirty="0"/>
              <a:t> Даниила </a:t>
            </a:r>
            <a:r>
              <a:rPr lang="ru-RU" sz="1400" dirty="0" err="1"/>
              <a:t>Келлера</a:t>
            </a:r>
            <a:r>
              <a:rPr lang="ru-RU" sz="1400" dirty="0"/>
              <a:t> и </a:t>
            </a:r>
            <a:r>
              <a:rPr lang="ru-RU" sz="1400" dirty="0" err="1"/>
              <a:t>шарташского</a:t>
            </a:r>
            <a:r>
              <a:rPr lang="ru-RU" sz="1400" dirty="0"/>
              <a:t> жителя </a:t>
            </a:r>
            <a:r>
              <a:rPr lang="ru-RU" sz="1400" dirty="0" smtClean="0"/>
              <a:t>Фёдора </a:t>
            </a:r>
            <a:r>
              <a:rPr lang="ru-RU" sz="1400" dirty="0"/>
              <a:t>Соловьева была вручную пробита большая канава – Александровский ров. Его глубина достигала 7-10 м, ширина до 5-7 м, длина около 7 км. Его прокопали для промывки </a:t>
            </a:r>
            <a:r>
              <a:rPr lang="ru-RU" sz="1400" dirty="0" err="1" smtClean="0">
                <a:hlinkClick r:id="rId2"/>
              </a:rPr>
              <a:t>берёзовского</a:t>
            </a:r>
            <a:r>
              <a:rPr lang="ru-RU" sz="1400" dirty="0" smtClean="0">
                <a:hlinkClick r:id="rId2"/>
              </a:rPr>
              <a:t> </a:t>
            </a:r>
            <a:r>
              <a:rPr lang="ru-RU" sz="1400" dirty="0">
                <a:hlinkClick r:id="rId2"/>
              </a:rPr>
              <a:t>золота</a:t>
            </a:r>
            <a:r>
              <a:rPr lang="ru-RU" sz="1400" dirty="0"/>
              <a:t> </a:t>
            </a:r>
            <a:r>
              <a:rPr lang="ru-RU" sz="1400" dirty="0" err="1"/>
              <a:t>шарташской</a:t>
            </a:r>
            <a:r>
              <a:rPr lang="ru-RU" sz="1400" dirty="0"/>
              <a:t> водой – своей воды в маловодной речке </a:t>
            </a:r>
            <a:r>
              <a:rPr lang="ru-RU" sz="1400" dirty="0" err="1" smtClean="0"/>
              <a:t>Берёзовке</a:t>
            </a:r>
            <a:r>
              <a:rPr lang="ru-RU" sz="1400" dirty="0" smtClean="0"/>
              <a:t> </a:t>
            </a:r>
            <a:r>
              <a:rPr lang="ru-RU" sz="1400" dirty="0"/>
              <a:t>не хватало. Впрочем, особых надежд канал не оправдал, поскольку приток воды оказался невелик, а также канал требовал ежегодной расчистки.</a:t>
            </a: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1556792"/>
            <a:ext cx="8568952" cy="5301208"/>
          </a:xfrm>
        </p:spPr>
      </p:pic>
      <p:pic>
        <p:nvPicPr>
          <p:cNvPr id="5" name="Рисунок 4" descr="img_56e65e14675d2.jpg"/>
          <p:cNvPicPr/>
          <p:nvPr/>
        </p:nvPicPr>
        <p:blipFill>
          <a:blip r:embed="rId4" cstate="print"/>
          <a:stretch>
            <a:fillRect/>
          </a:stretch>
        </p:blipFill>
        <p:spPr>
          <a:xfrm>
            <a:off x="8172400" y="1196752"/>
            <a:ext cx="1008112" cy="1280170"/>
          </a:xfrm>
          <a:prstGeom prst="rect">
            <a:avLst/>
          </a:prstGeom>
          <a:ln>
            <a:noFill/>
          </a:ln>
          <a:effectLst>
            <a:softEdge rad="112500"/>
          </a:effectLst>
        </p:spPr>
      </p:pic>
    </p:spTree>
    <p:extLst>
      <p:ext uri="{BB962C8B-B14F-4D97-AF65-F5344CB8AC3E}">
        <p14:creationId xmlns:p14="http://schemas.microsoft.com/office/powerpoint/2010/main" val="2089173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440160"/>
          </a:xfrm>
        </p:spPr>
        <p:txBody>
          <a:bodyPr>
            <a:noAutofit/>
          </a:bodyPr>
          <a:lstStyle/>
          <a:p>
            <a:r>
              <a:rPr lang="ru-RU" sz="1400" b="1" dirty="0" err="1">
                <a:solidFill>
                  <a:srgbClr val="0070C0"/>
                </a:solidFill>
                <a:latin typeface="Times New Roman" pitchFamily="18" charset="0"/>
                <a:cs typeface="Times New Roman" pitchFamily="18" charset="0"/>
              </a:rPr>
              <a:t>Гумбольдтовская</a:t>
            </a:r>
            <a:r>
              <a:rPr lang="ru-RU" sz="1400" b="1" dirty="0">
                <a:solidFill>
                  <a:srgbClr val="0070C0"/>
                </a:solidFill>
                <a:latin typeface="Times New Roman" pitchFamily="18" charset="0"/>
                <a:cs typeface="Times New Roman" pitchFamily="18" charset="0"/>
              </a:rPr>
              <a:t> канава</a:t>
            </a:r>
            <a:r>
              <a:rPr lang="ru-RU" sz="1400" b="1" dirty="0"/>
              <a:t/>
            </a:r>
            <a:br>
              <a:rPr lang="ru-RU" sz="1400" b="1" dirty="0"/>
            </a:br>
            <a:r>
              <a:rPr lang="ru-RU" sz="1400" dirty="0">
                <a:solidFill>
                  <a:srgbClr val="002060"/>
                </a:solidFill>
              </a:rPr>
              <a:t>По мере углубления золотодобывающих шахт увеличивался приток воды. В 1831-32 годы в северном направлении от озера пробили подземную штольню длиной 390 сажень, а далее прокопали канал длиной 3 версты 180 сажень (в народе </a:t>
            </a:r>
            <a:r>
              <a:rPr lang="ru-RU" sz="1400" dirty="0" smtClean="0">
                <a:solidFill>
                  <a:srgbClr val="002060"/>
                </a:solidFill>
              </a:rPr>
              <a:t>её </a:t>
            </a:r>
            <a:r>
              <a:rPr lang="ru-RU" sz="1400" dirty="0">
                <a:solidFill>
                  <a:srgbClr val="002060"/>
                </a:solidFill>
              </a:rPr>
              <a:t>прозвали «</a:t>
            </a:r>
            <a:r>
              <a:rPr lang="ru-RU" sz="1400" dirty="0" err="1">
                <a:solidFill>
                  <a:srgbClr val="002060"/>
                </a:solidFill>
              </a:rPr>
              <a:t>гумбольдтовской</a:t>
            </a:r>
            <a:r>
              <a:rPr lang="ru-RU" sz="1400" dirty="0">
                <a:solidFill>
                  <a:srgbClr val="002060"/>
                </a:solidFill>
              </a:rPr>
              <a:t>»), по которой вода из </a:t>
            </a:r>
            <a:r>
              <a:rPr lang="ru-RU" sz="1400" dirty="0" err="1">
                <a:solidFill>
                  <a:srgbClr val="002060"/>
                </a:solidFill>
              </a:rPr>
              <a:t>Шарташа</a:t>
            </a:r>
            <a:r>
              <a:rPr lang="ru-RU" sz="1400" dirty="0">
                <a:solidFill>
                  <a:srgbClr val="002060"/>
                </a:solidFill>
              </a:rPr>
              <a:t> стала стекать в речку Калиновку, а затем в реку Пышму. Также было построено два шлюза. </a:t>
            </a:r>
            <a:br>
              <a:rPr lang="ru-RU" sz="1400" dirty="0">
                <a:solidFill>
                  <a:srgbClr val="002060"/>
                </a:solidFill>
              </a:rPr>
            </a:br>
            <a:r>
              <a:rPr lang="ru-RU" sz="1400" dirty="0">
                <a:solidFill>
                  <a:srgbClr val="002060"/>
                </a:solidFill>
              </a:rPr>
              <a:t>Вскоре площадь озера значительно сократилась</a:t>
            </a:r>
            <a:r>
              <a:rPr lang="ru-RU" sz="1400" dirty="0"/>
              <a:t>. </a:t>
            </a:r>
            <a:endParaRPr lang="ru-RU" sz="1400" dirty="0">
              <a:solidFill>
                <a:srgbClr val="00206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12776"/>
            <a:ext cx="8640960" cy="5328592"/>
          </a:xfrm>
        </p:spPr>
      </p:pic>
      <p:pic>
        <p:nvPicPr>
          <p:cNvPr id="5" name="Рисунок 4" descr="img_56e65e14675d2.jpg"/>
          <p:cNvPicPr/>
          <p:nvPr/>
        </p:nvPicPr>
        <p:blipFill>
          <a:blip r:embed="rId3" cstate="print"/>
          <a:stretch>
            <a:fillRect/>
          </a:stretch>
        </p:blipFill>
        <p:spPr>
          <a:xfrm>
            <a:off x="8172400" y="980728"/>
            <a:ext cx="1010934" cy="1352178"/>
          </a:xfrm>
          <a:prstGeom prst="rect">
            <a:avLst/>
          </a:prstGeom>
          <a:ln>
            <a:noFill/>
          </a:ln>
          <a:effectLst>
            <a:softEdge rad="112500"/>
          </a:effectLst>
        </p:spPr>
      </p:pic>
    </p:spTree>
    <p:extLst>
      <p:ext uri="{BB962C8B-B14F-4D97-AF65-F5344CB8AC3E}">
        <p14:creationId xmlns:p14="http://schemas.microsoft.com/office/powerpoint/2010/main" val="285126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080120"/>
          </a:xfrm>
        </p:spPr>
        <p:txBody>
          <a:bodyPr>
            <a:normAutofit fontScale="90000"/>
          </a:bodyPr>
          <a:lstStyle/>
          <a:p>
            <a:r>
              <a:rPr lang="ru-RU" sz="1800" u="sng" dirty="0" smtClean="0">
                <a:solidFill>
                  <a:srgbClr val="0070C0"/>
                </a:solidFill>
                <a:latin typeface="Times New Roman" pitchFamily="18" charset="0"/>
                <a:cs typeface="Times New Roman" pitchFamily="18" charset="0"/>
              </a:rPr>
              <a:t>Прогулочный теплоход «Спутник»</a:t>
            </a:r>
            <a:r>
              <a:rPr lang="ru-RU" sz="1400" u="sng" dirty="0" smtClean="0">
                <a:solidFill>
                  <a:srgbClr val="002060"/>
                </a:solidFill>
                <a:latin typeface="Times New Roman" pitchFamily="18" charset="0"/>
                <a:cs typeface="Times New Roman" pitchFamily="18" charset="0"/>
              </a:rPr>
              <a:t/>
            </a:r>
            <a:br>
              <a:rPr lang="ru-RU" sz="1400" u="sng" dirty="0" smtClean="0">
                <a:solidFill>
                  <a:srgbClr val="002060"/>
                </a:solidFill>
                <a:latin typeface="Times New Roman" pitchFamily="18" charset="0"/>
                <a:cs typeface="Times New Roman" pitchFamily="18" charset="0"/>
              </a:rPr>
            </a:br>
            <a:r>
              <a:rPr lang="ru-RU" sz="1600" u="sng" dirty="0" smtClean="0">
                <a:solidFill>
                  <a:srgbClr val="002060"/>
                </a:solidFill>
                <a:latin typeface="Times New Roman" pitchFamily="18" charset="0"/>
                <a:cs typeface="Times New Roman" pitchFamily="18" charset="0"/>
              </a:rPr>
              <a:t>В </a:t>
            </a:r>
            <a:r>
              <a:rPr lang="ru-RU" sz="1600" u="sng" dirty="0">
                <a:solidFill>
                  <a:srgbClr val="002060"/>
                </a:solidFill>
                <a:latin typeface="Times New Roman" pitchFamily="18" charset="0"/>
                <a:cs typeface="Times New Roman" pitchFamily="18" charset="0"/>
              </a:rPr>
              <a:t>советское время на водной глади </a:t>
            </a:r>
            <a:r>
              <a:rPr lang="ru-RU" sz="1600" u="sng" dirty="0" err="1">
                <a:solidFill>
                  <a:srgbClr val="002060"/>
                </a:solidFill>
                <a:latin typeface="Times New Roman" pitchFamily="18" charset="0"/>
                <a:cs typeface="Times New Roman" pitchFamily="18" charset="0"/>
              </a:rPr>
              <a:t>Шарташа</a:t>
            </a:r>
            <a:r>
              <a:rPr lang="ru-RU" sz="1600" u="sng" dirty="0">
                <a:solidFill>
                  <a:srgbClr val="002060"/>
                </a:solidFill>
                <a:latin typeface="Times New Roman" pitchFamily="18" charset="0"/>
                <a:cs typeface="Times New Roman" pitchFamily="18" charset="0"/>
              </a:rPr>
              <a:t> можно было увидеть прогулочный теплоход «Спутник», а также прогулочные катера и катера на воздушных подушках. В 1982 году решением Горисполкома использование водного транспорта было запрещено для защиты </a:t>
            </a:r>
            <a:r>
              <a:rPr lang="ru-RU" sz="1600" u="sng" dirty="0" smtClean="0">
                <a:solidFill>
                  <a:srgbClr val="002060"/>
                </a:solidFill>
                <a:latin typeface="Times New Roman" pitchFamily="18" charset="0"/>
                <a:cs typeface="Times New Roman" pitchFamily="18" charset="0"/>
              </a:rPr>
              <a:t>водоёма </a:t>
            </a:r>
            <a:r>
              <a:rPr lang="ru-RU" sz="1600" u="sng" dirty="0">
                <a:solidFill>
                  <a:srgbClr val="002060"/>
                </a:solidFill>
                <a:latin typeface="Times New Roman" pitchFamily="18" charset="0"/>
                <a:cs typeface="Times New Roman" pitchFamily="18" charset="0"/>
              </a:rPr>
              <a:t>от загрязнения.</a:t>
            </a:r>
            <a:r>
              <a:rPr lang="ru-RU" sz="1400" dirty="0"/>
              <a:t/>
            </a:r>
            <a:br>
              <a:rPr lang="ru-RU" sz="1400" dirty="0"/>
            </a:br>
            <a:endParaRPr lang="ru-RU" sz="1400" dirty="0">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268760"/>
            <a:ext cx="8496944" cy="5454681"/>
          </a:xfrm>
        </p:spPr>
      </p:pic>
      <p:pic>
        <p:nvPicPr>
          <p:cNvPr id="5" name="Рисунок 4" descr="img_56e65e14675d2.jpg"/>
          <p:cNvPicPr/>
          <p:nvPr/>
        </p:nvPicPr>
        <p:blipFill>
          <a:blip r:embed="rId3" cstate="print"/>
          <a:stretch>
            <a:fillRect/>
          </a:stretch>
        </p:blipFill>
        <p:spPr>
          <a:xfrm>
            <a:off x="8244408" y="722132"/>
            <a:ext cx="899592" cy="992138"/>
          </a:xfrm>
          <a:prstGeom prst="rect">
            <a:avLst/>
          </a:prstGeom>
          <a:ln>
            <a:noFill/>
          </a:ln>
          <a:effectLst>
            <a:softEdge rad="112500"/>
          </a:effectLst>
        </p:spPr>
      </p:pic>
    </p:spTree>
    <p:extLst>
      <p:ext uri="{BB962C8B-B14F-4D97-AF65-F5344CB8AC3E}">
        <p14:creationId xmlns:p14="http://schemas.microsoft.com/office/powerpoint/2010/main" val="3077205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504056"/>
          </a:xfrm>
        </p:spPr>
        <p:txBody>
          <a:bodyPr>
            <a:normAutofit/>
          </a:bodyPr>
          <a:lstStyle/>
          <a:p>
            <a:r>
              <a:rPr lang="ru-RU" sz="1600" dirty="0" smtClean="0">
                <a:solidFill>
                  <a:srgbClr val="0070C0"/>
                </a:solidFill>
                <a:latin typeface="Times New Roman" pitchFamily="18" charset="0"/>
                <a:cs typeface="Times New Roman" pitchFamily="18" charset="0"/>
              </a:rPr>
              <a:t>Обитатели парка</a:t>
            </a:r>
            <a:endParaRPr lang="ru-RU" sz="1600" dirty="0">
              <a:solidFill>
                <a:srgbClr val="0070C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3" y="548680"/>
            <a:ext cx="5256583" cy="561662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196752"/>
            <a:ext cx="5076056" cy="5400600"/>
          </a:xfrm>
          <a:prstGeom prst="rect">
            <a:avLst/>
          </a:prstGeom>
        </p:spPr>
      </p:pic>
      <p:pic>
        <p:nvPicPr>
          <p:cNvPr id="6" name="Рисунок 5" descr="img_56e65e14675d2.jpg"/>
          <p:cNvPicPr/>
          <p:nvPr/>
        </p:nvPicPr>
        <p:blipFill>
          <a:blip r:embed="rId4" cstate="print"/>
          <a:stretch>
            <a:fillRect/>
          </a:stretch>
        </p:blipFill>
        <p:spPr>
          <a:xfrm>
            <a:off x="8028384" y="116632"/>
            <a:ext cx="899592" cy="992138"/>
          </a:xfrm>
          <a:prstGeom prst="rect">
            <a:avLst/>
          </a:prstGeom>
          <a:ln>
            <a:noFill/>
          </a:ln>
          <a:effectLst>
            <a:softEdge rad="112500"/>
          </a:effectLst>
        </p:spPr>
      </p:pic>
    </p:spTree>
    <p:extLst>
      <p:ext uri="{BB962C8B-B14F-4D97-AF65-F5344CB8AC3E}">
        <p14:creationId xmlns:p14="http://schemas.microsoft.com/office/powerpoint/2010/main" val="9441527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20080"/>
          </a:xfrm>
        </p:spPr>
        <p:txBody>
          <a:bodyPr>
            <a:normAutofit/>
          </a:bodyPr>
          <a:lstStyle/>
          <a:p>
            <a:r>
              <a:rPr lang="ru-RU" sz="1800" dirty="0" smtClean="0">
                <a:solidFill>
                  <a:srgbClr val="0070C0"/>
                </a:solidFill>
                <a:latin typeface="Times New Roman" pitchFamily="18" charset="0"/>
                <a:cs typeface="Times New Roman" pitchFamily="18" charset="0"/>
              </a:rPr>
              <a:t>Горожане очень любят свой парк и в любое время года с удовольствием здесь отдыхают.</a:t>
            </a:r>
            <a:endParaRPr lang="ru-RU" sz="1800" dirty="0">
              <a:solidFill>
                <a:srgbClr val="0070C0"/>
              </a:solidFill>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extLst>
      <p:ext uri="{BB962C8B-B14F-4D97-AF65-F5344CB8AC3E}">
        <p14:creationId xmlns:p14="http://schemas.microsoft.com/office/powerpoint/2010/main" val="3916543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9432"/>
            <a:ext cx="8229600" cy="1584176"/>
          </a:xfrm>
        </p:spPr>
        <p:txBody>
          <a:bodyPr>
            <a:normAutofit/>
          </a:bodyPr>
          <a:lstStyle/>
          <a:p>
            <a:r>
              <a:rPr lang="ru-RU" sz="1800" dirty="0" smtClean="0">
                <a:solidFill>
                  <a:srgbClr val="0070C0"/>
                </a:solidFill>
                <a:latin typeface="Times New Roman" pitchFamily="18" charset="0"/>
                <a:cs typeface="Times New Roman" pitchFamily="18" charset="0"/>
              </a:rPr>
              <a:t>Наш любимый лесопарк «Каменные палатки»</a:t>
            </a:r>
            <a:endParaRPr lang="ru-RU" sz="1800" dirty="0">
              <a:solidFill>
                <a:srgbClr val="0070C0"/>
              </a:solidFill>
              <a:latin typeface="Times New Roman" pitchFamily="18" charset="0"/>
              <a:cs typeface="Times New Roman" pitchFamily="18" charset="0"/>
            </a:endParaRPr>
          </a:p>
        </p:txBody>
      </p:sp>
      <p:sp>
        <p:nvSpPr>
          <p:cNvPr id="3" name="Объект 2"/>
          <p:cNvSpPr>
            <a:spLocks noGrp="1"/>
          </p:cNvSpPr>
          <p:nvPr>
            <p:ph idx="1"/>
          </p:nvPr>
        </p:nvSpPr>
        <p:spPr>
          <a:xfrm>
            <a:off x="107504" y="2492896"/>
            <a:ext cx="8579296" cy="3633268"/>
          </a:xfrm>
        </p:spPr>
        <p:txBody>
          <a:bodyPr>
            <a:normAutofit/>
          </a:bodyPr>
          <a:lstStyle/>
          <a:p>
            <a:pPr marL="0" indent="0">
              <a:buNone/>
            </a:pPr>
            <a:r>
              <a:rPr lang="ru-RU" sz="1700" dirty="0" smtClean="0">
                <a:solidFill>
                  <a:srgbClr val="002060"/>
                </a:solidFill>
                <a:latin typeface="Times New Roman" pitchFamily="18" charset="0"/>
                <a:cs typeface="Times New Roman" pitchFamily="18" charset="0"/>
              </a:rPr>
              <a:t>Дети</a:t>
            </a:r>
            <a:r>
              <a:rPr lang="ru-RU" sz="1700" dirty="0">
                <a:solidFill>
                  <a:srgbClr val="002060"/>
                </a:solidFill>
                <a:latin typeface="Times New Roman" pitchFamily="18" charset="0"/>
                <a:cs typeface="Times New Roman" pitchFamily="18" charset="0"/>
              </a:rPr>
              <a:t>, открою вам тайну одну:</a:t>
            </a:r>
            <a:br>
              <a:rPr lang="ru-RU" sz="1700" dirty="0">
                <a:solidFill>
                  <a:srgbClr val="002060"/>
                </a:solidFill>
                <a:latin typeface="Times New Roman" pitchFamily="18" charset="0"/>
                <a:cs typeface="Times New Roman" pitchFamily="18" charset="0"/>
              </a:rPr>
            </a:br>
            <a:r>
              <a:rPr lang="ru-RU" sz="1700" dirty="0">
                <a:solidFill>
                  <a:srgbClr val="002060"/>
                </a:solidFill>
                <a:latin typeface="Times New Roman" pitchFamily="18" charset="0"/>
                <a:cs typeface="Times New Roman" pitchFamily="18" charset="0"/>
              </a:rPr>
              <a:t>Мы отправляемся в чудо-страну.</a:t>
            </a:r>
            <a:br>
              <a:rPr lang="ru-RU" sz="1700" dirty="0">
                <a:solidFill>
                  <a:srgbClr val="002060"/>
                </a:solidFill>
                <a:latin typeface="Times New Roman" pitchFamily="18" charset="0"/>
                <a:cs typeface="Times New Roman" pitchFamily="18" charset="0"/>
              </a:rPr>
            </a:br>
            <a:r>
              <a:rPr lang="ru-RU" sz="1700" dirty="0">
                <a:solidFill>
                  <a:srgbClr val="002060"/>
                </a:solidFill>
                <a:latin typeface="Times New Roman" pitchFamily="18" charset="0"/>
                <a:cs typeface="Times New Roman" pitchFamily="18" charset="0"/>
              </a:rPr>
              <a:t>Здесь она, рядом. Заветная дверца</a:t>
            </a:r>
            <a:br>
              <a:rPr lang="ru-RU" sz="1700" dirty="0">
                <a:solidFill>
                  <a:srgbClr val="002060"/>
                </a:solidFill>
                <a:latin typeface="Times New Roman" pitchFamily="18" charset="0"/>
                <a:cs typeface="Times New Roman" pitchFamily="18" charset="0"/>
              </a:rPr>
            </a:br>
            <a:r>
              <a:rPr lang="ru-RU" sz="1700" dirty="0">
                <a:solidFill>
                  <a:srgbClr val="002060"/>
                </a:solidFill>
                <a:latin typeface="Times New Roman" pitchFamily="18" charset="0"/>
                <a:cs typeface="Times New Roman" pitchFamily="18" charset="0"/>
              </a:rPr>
              <a:t>Вмиг распахнётся для доброго сердца</a:t>
            </a:r>
            <a:r>
              <a:rPr lang="ru-RU" sz="1700" dirty="0" smtClean="0">
                <a:solidFill>
                  <a:srgbClr val="002060"/>
                </a:solidFill>
                <a:latin typeface="Times New Roman" pitchFamily="18" charset="0"/>
                <a:cs typeface="Times New Roman" pitchFamily="18" charset="0"/>
              </a:rPr>
              <a:t>.</a:t>
            </a:r>
          </a:p>
          <a:p>
            <a:pPr marL="0" indent="0">
              <a:buNone/>
            </a:pPr>
            <a:r>
              <a:rPr lang="ru-RU" sz="1700" dirty="0" smtClean="0">
                <a:solidFill>
                  <a:srgbClr val="002060"/>
                </a:solidFill>
                <a:latin typeface="Times New Roman" pitchFamily="18" charset="0"/>
                <a:cs typeface="Times New Roman" pitchFamily="18" charset="0"/>
              </a:rPr>
              <a:t>Солнечный зайчик с улыбкой кивнёт,</a:t>
            </a:r>
            <a:br>
              <a:rPr lang="ru-RU" sz="1700" dirty="0" smtClean="0">
                <a:solidFill>
                  <a:srgbClr val="002060"/>
                </a:solidFill>
                <a:latin typeface="Times New Roman" pitchFamily="18" charset="0"/>
                <a:cs typeface="Times New Roman" pitchFamily="18" charset="0"/>
              </a:rPr>
            </a:br>
            <a:r>
              <a:rPr lang="ru-RU" sz="1700" dirty="0" smtClean="0">
                <a:solidFill>
                  <a:srgbClr val="002060"/>
                </a:solidFill>
                <a:latin typeface="Times New Roman" pitchFamily="18" charset="0"/>
                <a:cs typeface="Times New Roman" pitchFamily="18" charset="0"/>
              </a:rPr>
              <a:t>Дверцу заветную вмиг отопрёт:</a:t>
            </a:r>
            <a:br>
              <a:rPr lang="ru-RU" sz="1700" dirty="0" smtClean="0">
                <a:solidFill>
                  <a:srgbClr val="002060"/>
                </a:solidFill>
                <a:latin typeface="Times New Roman" pitchFamily="18" charset="0"/>
                <a:cs typeface="Times New Roman" pitchFamily="18" charset="0"/>
              </a:rPr>
            </a:br>
            <a:r>
              <a:rPr lang="ru-RU" sz="1700" dirty="0" smtClean="0">
                <a:solidFill>
                  <a:srgbClr val="002060"/>
                </a:solidFill>
                <a:latin typeface="Times New Roman" pitchFamily="18" charset="0"/>
                <a:cs typeface="Times New Roman" pitchFamily="18" charset="0"/>
              </a:rPr>
              <a:t>В дивную сказку вступаем сейчас.</a:t>
            </a:r>
            <a:br>
              <a:rPr lang="ru-RU" sz="1700" dirty="0" smtClean="0">
                <a:solidFill>
                  <a:srgbClr val="002060"/>
                </a:solidFill>
                <a:latin typeface="Times New Roman" pitchFamily="18" charset="0"/>
                <a:cs typeface="Times New Roman" pitchFamily="18" charset="0"/>
              </a:rPr>
            </a:br>
            <a:r>
              <a:rPr lang="ru-RU" sz="1700" dirty="0" smtClean="0">
                <a:solidFill>
                  <a:srgbClr val="002060"/>
                </a:solidFill>
                <a:latin typeface="Times New Roman" pitchFamily="18" charset="0"/>
                <a:cs typeface="Times New Roman" pitchFamily="18" charset="0"/>
              </a:rPr>
              <a:t>В ней чудеса будут только для нас!</a:t>
            </a:r>
          </a:p>
          <a:p>
            <a:pPr marL="0" indent="0">
              <a:buNone/>
            </a:pPr>
            <a:r>
              <a:rPr lang="ru-RU" sz="1700" dirty="0" smtClean="0">
                <a:solidFill>
                  <a:srgbClr val="002060"/>
                </a:solidFill>
                <a:latin typeface="Times New Roman" pitchFamily="18" charset="0"/>
                <a:cs typeface="Times New Roman" pitchFamily="18" charset="0"/>
              </a:rPr>
              <a:t>Мы </a:t>
            </a:r>
            <a:r>
              <a:rPr lang="ru-RU" sz="1700" dirty="0">
                <a:solidFill>
                  <a:srgbClr val="002060"/>
                </a:solidFill>
                <a:latin typeface="Times New Roman" pitchFamily="18" charset="0"/>
                <a:cs typeface="Times New Roman" pitchFamily="18" charset="0"/>
              </a:rPr>
              <a:t>разбредёмся по чудо-стране…</a:t>
            </a:r>
            <a:br>
              <a:rPr lang="ru-RU" sz="1700" dirty="0">
                <a:solidFill>
                  <a:srgbClr val="002060"/>
                </a:solidFill>
                <a:latin typeface="Times New Roman" pitchFamily="18" charset="0"/>
                <a:cs typeface="Times New Roman" pitchFamily="18" charset="0"/>
              </a:rPr>
            </a:br>
            <a:r>
              <a:rPr lang="ru-RU" sz="1700" dirty="0">
                <a:solidFill>
                  <a:srgbClr val="002060"/>
                </a:solidFill>
                <a:latin typeface="Times New Roman" pitchFamily="18" charset="0"/>
                <a:cs typeface="Times New Roman" pitchFamily="18" charset="0"/>
              </a:rPr>
              <a:t>Белка орешки грызет на сосне,</a:t>
            </a:r>
            <a:br>
              <a:rPr lang="ru-RU" sz="1700" dirty="0">
                <a:solidFill>
                  <a:srgbClr val="002060"/>
                </a:solidFill>
                <a:latin typeface="Times New Roman" pitchFamily="18" charset="0"/>
                <a:cs typeface="Times New Roman" pitchFamily="18" charset="0"/>
              </a:rPr>
            </a:br>
            <a:r>
              <a:rPr lang="ru-RU" sz="1700" dirty="0">
                <a:solidFill>
                  <a:srgbClr val="002060"/>
                </a:solidFill>
                <a:latin typeface="Times New Roman" pitchFamily="18" charset="0"/>
                <a:cs typeface="Times New Roman" pitchFamily="18" charset="0"/>
              </a:rPr>
              <a:t>Слышно, как в травке мышонок шуршит,</a:t>
            </a:r>
            <a:br>
              <a:rPr lang="ru-RU" sz="1700" dirty="0">
                <a:solidFill>
                  <a:srgbClr val="002060"/>
                </a:solidFill>
                <a:latin typeface="Times New Roman" pitchFamily="18" charset="0"/>
                <a:cs typeface="Times New Roman" pitchFamily="18" charset="0"/>
              </a:rPr>
            </a:br>
            <a:r>
              <a:rPr lang="ru-RU" sz="1700" dirty="0">
                <a:solidFill>
                  <a:srgbClr val="002060"/>
                </a:solidFill>
                <a:latin typeface="Times New Roman" pitchFamily="18" charset="0"/>
                <a:cs typeface="Times New Roman" pitchFamily="18" charset="0"/>
              </a:rPr>
              <a:t>Ящерка юркая мимо бежит.</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557" y="1052736"/>
            <a:ext cx="5043653" cy="5328592"/>
          </a:xfrm>
          <a:prstGeom prst="rect">
            <a:avLst/>
          </a:prstGeom>
        </p:spPr>
      </p:pic>
      <p:pic>
        <p:nvPicPr>
          <p:cNvPr id="7" name="Рисунок 6" descr="img_56e65e14675d2.jpg"/>
          <p:cNvPicPr/>
          <p:nvPr/>
        </p:nvPicPr>
        <p:blipFill>
          <a:blip r:embed="rId3" cstate="print"/>
          <a:stretch>
            <a:fillRect/>
          </a:stretch>
        </p:blipFill>
        <p:spPr>
          <a:xfrm>
            <a:off x="1331640" y="620688"/>
            <a:ext cx="1368152" cy="1352178"/>
          </a:xfrm>
          <a:prstGeom prst="rect">
            <a:avLst/>
          </a:prstGeom>
          <a:ln>
            <a:noFill/>
          </a:ln>
          <a:effectLst>
            <a:softEdge rad="112500"/>
          </a:effectLst>
        </p:spPr>
      </p:pic>
    </p:spTree>
    <p:extLst>
      <p:ext uri="{BB962C8B-B14F-4D97-AF65-F5344CB8AC3E}">
        <p14:creationId xmlns:p14="http://schemas.microsoft.com/office/powerpoint/2010/main" val="180473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9"/>
            <a:ext cx="8229600" cy="5505476"/>
          </a:xfrm>
        </p:spPr>
        <p:txBody>
          <a:bodyPr>
            <a:normAutofit/>
          </a:bodyPr>
          <a:lstStyle/>
          <a:p>
            <a:r>
              <a:rPr lang="ru-RU" sz="1600" b="1" i="1" dirty="0">
                <a:solidFill>
                  <a:srgbClr val="002060"/>
                </a:solidFill>
                <a:latin typeface="Times New Roman" pitchFamily="18" charset="0"/>
                <a:cs typeface="Times New Roman" pitchFamily="18" charset="0"/>
              </a:rPr>
              <a:t>Источники:</a:t>
            </a:r>
            <a:endParaRPr lang="ru-RU" sz="1600" dirty="0">
              <a:solidFill>
                <a:srgbClr val="002060"/>
              </a:solidFill>
              <a:latin typeface="Times New Roman" pitchFamily="18" charset="0"/>
              <a:cs typeface="Times New Roman" pitchFamily="18" charset="0"/>
            </a:endParaRPr>
          </a:p>
          <a:p>
            <a:r>
              <a:rPr lang="ru-RU" sz="1600" i="1" dirty="0">
                <a:solidFill>
                  <a:srgbClr val="002060"/>
                </a:solidFill>
                <a:latin typeface="Times New Roman" pitchFamily="18" charset="0"/>
                <a:cs typeface="Times New Roman" pitchFamily="18" charset="0"/>
              </a:rPr>
              <a:t>Архипова Н.П. Природные достопримечательности Екатеринбурга и его окрестностей. – Екатеринбург, 2001.</a:t>
            </a:r>
            <a:r>
              <a:rPr lang="ru-RU" sz="1600" dirty="0">
                <a:solidFill>
                  <a:srgbClr val="002060"/>
                </a:solidFill>
                <a:latin typeface="Times New Roman" pitchFamily="18" charset="0"/>
                <a:cs typeface="Times New Roman" pitchFamily="18" charset="0"/>
              </a:rPr>
              <a:t/>
            </a:r>
            <a:br>
              <a:rPr lang="ru-RU" sz="1600" dirty="0">
                <a:solidFill>
                  <a:srgbClr val="002060"/>
                </a:solidFill>
                <a:latin typeface="Times New Roman" pitchFamily="18" charset="0"/>
                <a:cs typeface="Times New Roman" pitchFamily="18" charset="0"/>
              </a:rPr>
            </a:br>
            <a:r>
              <a:rPr lang="ru-RU" sz="1600" i="1" dirty="0">
                <a:solidFill>
                  <a:srgbClr val="002060"/>
                </a:solidFill>
                <a:latin typeface="Times New Roman" pitchFamily="18" charset="0"/>
                <a:cs typeface="Times New Roman" pitchFamily="18" charset="0"/>
              </a:rPr>
              <a:t>Матвеев А.К. Географические названия Свердловской области. – Екатеринбург, 2007.</a:t>
            </a:r>
            <a:r>
              <a:rPr lang="ru-RU" sz="1600" dirty="0">
                <a:solidFill>
                  <a:srgbClr val="002060"/>
                </a:solidFill>
                <a:latin typeface="Times New Roman" pitchFamily="18" charset="0"/>
                <a:cs typeface="Times New Roman" pitchFamily="18" charset="0"/>
              </a:rPr>
              <a:t/>
            </a:r>
            <a:br>
              <a:rPr lang="ru-RU" sz="1600" dirty="0">
                <a:solidFill>
                  <a:srgbClr val="002060"/>
                </a:solidFill>
                <a:latin typeface="Times New Roman" pitchFamily="18" charset="0"/>
                <a:cs typeface="Times New Roman" pitchFamily="18" charset="0"/>
              </a:rPr>
            </a:br>
            <a:r>
              <a:rPr lang="ru-RU" sz="1600" i="1" dirty="0" err="1">
                <a:solidFill>
                  <a:srgbClr val="002060"/>
                </a:solidFill>
                <a:latin typeface="Times New Roman" pitchFamily="18" charset="0"/>
                <a:cs typeface="Times New Roman" pitchFamily="18" charset="0"/>
                <a:hlinkClick r:id="rId2"/>
              </a:rPr>
              <a:t>Рундквист</a:t>
            </a:r>
            <a:r>
              <a:rPr lang="ru-RU" sz="1600" i="1" dirty="0">
                <a:solidFill>
                  <a:srgbClr val="002060"/>
                </a:solidFill>
                <a:latin typeface="Times New Roman" pitchFamily="18" charset="0"/>
                <a:cs typeface="Times New Roman" pitchFamily="18" charset="0"/>
                <a:hlinkClick r:id="rId2"/>
              </a:rPr>
              <a:t> Н.А., Задорина О.В. Свердловская область. Иллюстрированная краеведческая энциклопедия</a:t>
            </a:r>
            <a:r>
              <a:rPr lang="ru-RU" sz="1600" dirty="0">
                <a:solidFill>
                  <a:srgbClr val="002060"/>
                </a:solidFill>
                <a:latin typeface="Times New Roman" pitchFamily="18" charset="0"/>
                <a:cs typeface="Times New Roman" pitchFamily="18" charset="0"/>
              </a:rPr>
              <a:t/>
            </a:r>
            <a:br>
              <a:rPr lang="ru-RU" sz="1600" dirty="0">
                <a:solidFill>
                  <a:srgbClr val="002060"/>
                </a:solidFill>
                <a:latin typeface="Times New Roman" pitchFamily="18" charset="0"/>
                <a:cs typeface="Times New Roman" pitchFamily="18" charset="0"/>
              </a:rPr>
            </a:br>
            <a:r>
              <a:rPr lang="ru-RU" sz="1600" i="1" dirty="0">
                <a:solidFill>
                  <a:srgbClr val="002060"/>
                </a:solidFill>
                <a:latin typeface="Times New Roman" pitchFamily="18" charset="0"/>
                <a:cs typeface="Times New Roman" pitchFamily="18" charset="0"/>
              </a:rPr>
              <a:t>Тарасова Г.Г. </a:t>
            </a:r>
            <a:r>
              <a:rPr lang="ru-RU" sz="1600" i="1" dirty="0" err="1">
                <a:solidFill>
                  <a:srgbClr val="002060"/>
                </a:solidFill>
                <a:latin typeface="Times New Roman" pitchFamily="18" charset="0"/>
                <a:cs typeface="Times New Roman" pitchFamily="18" charset="0"/>
              </a:rPr>
              <a:t>Шарташ</a:t>
            </a:r>
            <a:r>
              <a:rPr lang="ru-RU" sz="1600" i="1" dirty="0">
                <a:solidFill>
                  <a:srgbClr val="002060"/>
                </a:solidFill>
                <a:latin typeface="Times New Roman" pitchFamily="18" charset="0"/>
                <a:cs typeface="Times New Roman" pitchFamily="18" charset="0"/>
              </a:rPr>
              <a:t> – любовь моя и боль моя. – Екатеринбург, 2013.</a:t>
            </a:r>
            <a:r>
              <a:rPr lang="ru-RU" sz="1600" dirty="0">
                <a:solidFill>
                  <a:srgbClr val="002060"/>
                </a:solidFill>
                <a:latin typeface="Times New Roman" pitchFamily="18" charset="0"/>
                <a:cs typeface="Times New Roman" pitchFamily="18" charset="0"/>
              </a:rPr>
              <a:t/>
            </a:r>
            <a:br>
              <a:rPr lang="ru-RU" sz="1600" dirty="0">
                <a:solidFill>
                  <a:srgbClr val="002060"/>
                </a:solidFill>
                <a:latin typeface="Times New Roman" pitchFamily="18" charset="0"/>
                <a:cs typeface="Times New Roman" pitchFamily="18" charset="0"/>
              </a:rPr>
            </a:br>
            <a:r>
              <a:rPr lang="ru-RU" sz="1600" i="1" dirty="0" err="1">
                <a:solidFill>
                  <a:srgbClr val="002060"/>
                </a:solidFill>
                <a:latin typeface="Times New Roman" pitchFamily="18" charset="0"/>
                <a:cs typeface="Times New Roman" pitchFamily="18" charset="0"/>
              </a:rPr>
              <a:t>Яхно</a:t>
            </a:r>
            <a:r>
              <a:rPr lang="ru-RU" sz="1600" i="1" dirty="0">
                <a:solidFill>
                  <a:srgbClr val="002060"/>
                </a:solidFill>
                <a:latin typeface="Times New Roman" pitchFamily="18" charset="0"/>
                <a:cs typeface="Times New Roman" pitchFamily="18" charset="0"/>
              </a:rPr>
              <a:t> О.Н. Повседневная жизнь Екатеринбурга. Летний сезон в городе. - Екатеринбург, 2017.</a:t>
            </a:r>
            <a:endParaRPr lang="ru-RU" sz="1600" dirty="0">
              <a:solidFill>
                <a:srgbClr val="002060"/>
              </a:solidFill>
              <a:latin typeface="Times New Roman" pitchFamily="18" charset="0"/>
              <a:cs typeface="Times New Roman" pitchFamily="18" charset="0"/>
            </a:endParaRPr>
          </a:p>
          <a:p>
            <a:endParaRPr lang="ru-RU" dirty="0"/>
          </a:p>
        </p:txBody>
      </p:sp>
      <p:pic>
        <p:nvPicPr>
          <p:cNvPr id="4" name="Рисунок 3" descr="img_56e65e14675d2.jpg"/>
          <p:cNvPicPr/>
          <p:nvPr/>
        </p:nvPicPr>
        <p:blipFill>
          <a:blip r:embed="rId3" cstate="print"/>
          <a:stretch>
            <a:fillRect/>
          </a:stretch>
        </p:blipFill>
        <p:spPr>
          <a:xfrm>
            <a:off x="2699792" y="3140968"/>
            <a:ext cx="2736304" cy="2448272"/>
          </a:xfrm>
          <a:prstGeom prst="rect">
            <a:avLst/>
          </a:prstGeom>
          <a:ln>
            <a:noFill/>
          </a:ln>
          <a:effectLst>
            <a:softEdge rad="112500"/>
          </a:effectLst>
        </p:spPr>
      </p:pic>
    </p:spTree>
    <p:extLst>
      <p:ext uri="{BB962C8B-B14F-4D97-AF65-F5344CB8AC3E}">
        <p14:creationId xmlns:p14="http://schemas.microsoft.com/office/powerpoint/2010/main" val="2289770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624"/>
            <a:ext cx="8532440" cy="864096"/>
          </a:xfrm>
        </p:spPr>
        <p:txBody>
          <a:bodyPr>
            <a:noAutofit/>
          </a:bodyPr>
          <a:lstStyle/>
          <a:p>
            <a:r>
              <a:rPr lang="ru-RU" sz="2000" dirty="0" smtClean="0">
                <a:solidFill>
                  <a:srgbClr val="0070C0"/>
                </a:solidFill>
                <a:latin typeface="Times New Roman" pitchFamily="18" charset="0"/>
                <a:cs typeface="Times New Roman" pitchFamily="18" charset="0"/>
              </a:rPr>
              <a:t>«Каменные палатки»</a:t>
            </a:r>
            <a:r>
              <a:rPr lang="ru-RU" sz="1400" dirty="0" smtClean="0">
                <a:solidFill>
                  <a:srgbClr val="0070C0"/>
                </a:solidFill>
                <a:latin typeface="Times New Roman" pitchFamily="18" charset="0"/>
                <a:cs typeface="Times New Roman" pitchFamily="18" charset="0"/>
              </a:rPr>
              <a:t/>
            </a:r>
            <a:br>
              <a:rPr lang="ru-RU" sz="1400" dirty="0" smtClean="0">
                <a:solidFill>
                  <a:srgbClr val="0070C0"/>
                </a:solidFill>
                <a:latin typeface="Times New Roman" pitchFamily="18" charset="0"/>
                <a:cs typeface="Times New Roman" pitchFamily="18" charset="0"/>
              </a:rPr>
            </a:br>
            <a:r>
              <a:rPr lang="ru-RU" sz="1400" dirty="0" smtClean="0">
                <a:solidFill>
                  <a:srgbClr val="002060"/>
                </a:solidFill>
                <a:latin typeface="Times New Roman" pitchFamily="18" charset="0"/>
                <a:cs typeface="Times New Roman" pitchFamily="18" charset="0"/>
              </a:rPr>
              <a:t>   </a:t>
            </a:r>
            <a:r>
              <a:rPr lang="ru-RU" sz="1400" dirty="0">
                <a:solidFill>
                  <a:srgbClr val="002060"/>
                </a:solidFill>
                <a:latin typeface="Times New Roman" pitchFamily="18" charset="0"/>
                <a:cs typeface="Times New Roman" pitchFamily="18" charset="0"/>
              </a:rPr>
              <a:t>Один из живописных и монументальных памятников природы в черте города Екатеринбурга. Их отличает </a:t>
            </a:r>
            <a:r>
              <a:rPr lang="ru-RU" sz="1400" dirty="0" err="1">
                <a:solidFill>
                  <a:srgbClr val="002060"/>
                </a:solidFill>
                <a:latin typeface="Times New Roman" pitchFamily="18" charset="0"/>
                <a:cs typeface="Times New Roman" pitchFamily="18" charset="0"/>
              </a:rPr>
              <a:t>матрацевидная</a:t>
            </a:r>
            <a:r>
              <a:rPr lang="ru-RU" sz="1400" dirty="0">
                <a:solidFill>
                  <a:srgbClr val="002060"/>
                </a:solidFill>
                <a:latin typeface="Times New Roman" pitchFamily="18" charset="0"/>
                <a:cs typeface="Times New Roman" pitchFamily="18" charset="0"/>
              </a:rPr>
              <a:t> форма, возникшая в результате действия ветра, воды, температуры. В высоту сами скалы достигают 12-и метров, а вместе с земляным холмом, на котором расположены, возвышаются до 25 </a:t>
            </a:r>
            <a:r>
              <a:rPr lang="ru-RU" sz="1400" dirty="0" smtClean="0">
                <a:solidFill>
                  <a:srgbClr val="002060"/>
                </a:solidFill>
                <a:latin typeface="Times New Roman" pitchFamily="18" charset="0"/>
                <a:cs typeface="Times New Roman" pitchFamily="18" charset="0"/>
              </a:rPr>
              <a:t>метров.</a:t>
            </a:r>
            <a:r>
              <a:rPr lang="ru-RU" sz="1400" dirty="0" smtClean="0">
                <a:solidFill>
                  <a:srgbClr val="0070C0"/>
                </a:solidFill>
                <a:latin typeface="Times New Roman" pitchFamily="18" charset="0"/>
                <a:cs typeface="Times New Roman" pitchFamily="18" charset="0"/>
              </a:rPr>
              <a:t> </a:t>
            </a:r>
            <a:endParaRPr lang="ru-RU" sz="1400" dirty="0">
              <a:solidFill>
                <a:srgbClr val="0070C0"/>
              </a:solidFill>
              <a:latin typeface="Times New Roman" pitchFamily="18" charset="0"/>
              <a:cs typeface="Times New Roman"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5" y="980728"/>
            <a:ext cx="8271817" cy="576064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628800" y="404664"/>
            <a:ext cx="31155241" cy="369332"/>
          </a:xfrm>
          <a:prstGeom prst="rect">
            <a:avLst/>
          </a:prstGeom>
          <a:noFill/>
        </p:spPr>
        <p:txBody>
          <a:bodyPr wrap="square" rtlCol="0">
            <a:spAutoFit/>
          </a:bodyPr>
          <a:lstStyle/>
          <a:p>
            <a:pPr algn="ctr"/>
            <a:r>
              <a:rPr lang="ru-RU" smtClean="0">
                <a:solidFill>
                  <a:srgbClr val="0070C0"/>
                </a:solidFill>
                <a:latin typeface="Times New Roman" pitchFamily="18" charset="0"/>
                <a:ea typeface="Calibri"/>
                <a:cs typeface="Times New Roman" pitchFamily="18" charset="0"/>
              </a:rPr>
              <a:t>я до 25 метровОдин из ж</a:t>
            </a:r>
            <a:endParaRPr lang="ru-RU" dirty="0"/>
          </a:p>
        </p:txBody>
      </p:sp>
      <p:pic>
        <p:nvPicPr>
          <p:cNvPr id="10" name="Рисунок 9" descr="img_56e65e14675d2.jpg"/>
          <p:cNvPicPr/>
          <p:nvPr/>
        </p:nvPicPr>
        <p:blipFill>
          <a:blip r:embed="rId4" cstate="print"/>
          <a:stretch>
            <a:fillRect/>
          </a:stretch>
        </p:blipFill>
        <p:spPr>
          <a:xfrm>
            <a:off x="8190706" y="1124744"/>
            <a:ext cx="953294" cy="1208162"/>
          </a:xfrm>
          <a:prstGeom prst="rect">
            <a:avLst/>
          </a:prstGeom>
          <a:ln>
            <a:noFill/>
          </a:ln>
          <a:effectLst>
            <a:softEdge rad="112500"/>
          </a:effectLst>
        </p:spPr>
      </p:pic>
    </p:spTree>
    <p:extLst>
      <p:ext uri="{BB962C8B-B14F-4D97-AF65-F5344CB8AC3E}">
        <p14:creationId xmlns:p14="http://schemas.microsoft.com/office/powerpoint/2010/main" val="3898117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504056"/>
          </a:xfrm>
        </p:spPr>
        <p:txBody>
          <a:bodyPr>
            <a:normAutofit/>
          </a:bodyPr>
          <a:lstStyle/>
          <a:p>
            <a:r>
              <a:rPr lang="ru-RU" sz="1800" dirty="0" smtClean="0">
                <a:solidFill>
                  <a:srgbClr val="0070C0"/>
                </a:solidFill>
                <a:latin typeface="Times New Roman" pitchFamily="18" charset="0"/>
                <a:cs typeface="Times New Roman" pitchFamily="18" charset="0"/>
              </a:rPr>
              <a:t>Каменные палатки</a:t>
            </a:r>
            <a:endParaRPr lang="ru-RU" sz="1800" dirty="0">
              <a:solidFill>
                <a:srgbClr val="0070C0"/>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20688"/>
            <a:ext cx="8784976" cy="6048672"/>
          </a:xfrm>
          <a:prstGeom prst="rect">
            <a:avLst/>
          </a:prstGeom>
          <a:ln>
            <a:noFill/>
          </a:ln>
          <a:effectLst>
            <a:outerShdw blurRad="292100" dist="139700" dir="2700000" algn="tl" rotWithShape="0">
              <a:srgbClr val="333333">
                <a:alpha val="65000"/>
              </a:srgbClr>
            </a:outerShdw>
          </a:effectLst>
        </p:spPr>
      </p:pic>
      <p:pic>
        <p:nvPicPr>
          <p:cNvPr id="5" name="Рисунок 4" descr="img_56e65e14675d2.jpg"/>
          <p:cNvPicPr/>
          <p:nvPr/>
        </p:nvPicPr>
        <p:blipFill>
          <a:blip r:embed="rId3" cstate="print"/>
          <a:stretch>
            <a:fillRect/>
          </a:stretch>
        </p:blipFill>
        <p:spPr>
          <a:xfrm>
            <a:off x="8118192" y="9178"/>
            <a:ext cx="953294" cy="1208162"/>
          </a:xfrm>
          <a:prstGeom prst="rect">
            <a:avLst/>
          </a:prstGeom>
          <a:ln>
            <a:noFill/>
          </a:ln>
          <a:effectLst>
            <a:softEdge rad="112500"/>
          </a:effectLst>
        </p:spPr>
      </p:pic>
    </p:spTree>
    <p:extLst>
      <p:ext uri="{BB962C8B-B14F-4D97-AF65-F5344CB8AC3E}">
        <p14:creationId xmlns:p14="http://schemas.microsoft.com/office/powerpoint/2010/main" val="2713256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288032"/>
          </a:xfrm>
        </p:spPr>
        <p:txBody>
          <a:bodyPr>
            <a:noAutofit/>
          </a:bodyPr>
          <a:lstStyle/>
          <a:p>
            <a:r>
              <a:rPr lang="ru-RU" sz="1800" dirty="0" smtClean="0">
                <a:solidFill>
                  <a:srgbClr val="0070C0"/>
                </a:solidFill>
                <a:latin typeface="Times New Roman" pitchFamily="18" charset="0"/>
                <a:cs typeface="Times New Roman" pitchFamily="18" charset="0"/>
              </a:rPr>
              <a:t>Каменные палатки</a:t>
            </a:r>
            <a:endParaRPr lang="ru-RU" sz="1800" dirty="0">
              <a:solidFill>
                <a:srgbClr val="0070C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20688"/>
            <a:ext cx="4751512" cy="5904656"/>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014" y="1268760"/>
            <a:ext cx="4248472" cy="5589240"/>
          </a:xfrm>
          <a:prstGeom prst="rect">
            <a:avLst/>
          </a:prstGeom>
        </p:spPr>
      </p:pic>
      <p:pic>
        <p:nvPicPr>
          <p:cNvPr id="7" name="Рисунок 6" descr="img_56e65e14675d2.jpg"/>
          <p:cNvPicPr/>
          <p:nvPr/>
        </p:nvPicPr>
        <p:blipFill>
          <a:blip r:embed="rId4" cstate="print"/>
          <a:stretch>
            <a:fillRect/>
          </a:stretch>
        </p:blipFill>
        <p:spPr>
          <a:xfrm>
            <a:off x="8118192" y="88970"/>
            <a:ext cx="953294" cy="1208162"/>
          </a:xfrm>
          <a:prstGeom prst="rect">
            <a:avLst/>
          </a:prstGeom>
          <a:ln>
            <a:noFill/>
          </a:ln>
          <a:effectLst>
            <a:softEdge rad="112500"/>
          </a:effectLst>
        </p:spPr>
      </p:pic>
    </p:spTree>
    <p:extLst>
      <p:ext uri="{BB962C8B-B14F-4D97-AF65-F5344CB8AC3E}">
        <p14:creationId xmlns:p14="http://schemas.microsoft.com/office/powerpoint/2010/main" val="1085310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528" y="44624"/>
            <a:ext cx="8928992" cy="1008112"/>
          </a:xfrm>
        </p:spPr>
        <p:txBody>
          <a:bodyPr>
            <a:normAutofit fontScale="90000"/>
          </a:bodyPr>
          <a:lstStyle/>
          <a:p>
            <a:r>
              <a:rPr lang="ru-RU" sz="2000" dirty="0" smtClean="0">
                <a:solidFill>
                  <a:srgbClr val="7030A0"/>
                </a:solidFill>
                <a:latin typeface="Times New Roman" pitchFamily="18" charset="0"/>
                <a:cs typeface="Times New Roman" pitchFamily="18" charset="0"/>
              </a:rPr>
              <a:t>.</a:t>
            </a:r>
            <a:br>
              <a:rPr lang="ru-RU" sz="2000" dirty="0" smtClean="0">
                <a:solidFill>
                  <a:srgbClr val="7030A0"/>
                </a:solidFill>
                <a:latin typeface="Times New Roman" pitchFamily="18" charset="0"/>
                <a:cs typeface="Times New Roman" pitchFamily="18" charset="0"/>
              </a:rPr>
            </a:br>
            <a:r>
              <a:rPr lang="ru-RU" sz="2000" dirty="0" smtClean="0">
                <a:solidFill>
                  <a:srgbClr val="7030A0"/>
                </a:solidFill>
                <a:latin typeface="Times New Roman" pitchFamily="18" charset="0"/>
                <a:cs typeface="Times New Roman" pitchFamily="18" charset="0"/>
              </a:rPr>
              <a:t/>
            </a:r>
            <a:br>
              <a:rPr lang="ru-RU" sz="2000" dirty="0" smtClean="0">
                <a:solidFill>
                  <a:srgbClr val="7030A0"/>
                </a:solidFill>
                <a:latin typeface="Times New Roman" pitchFamily="18" charset="0"/>
                <a:cs typeface="Times New Roman" pitchFamily="18" charset="0"/>
              </a:rPr>
            </a:br>
            <a:r>
              <a:rPr lang="ru-RU" sz="2000" dirty="0" smtClean="0">
                <a:solidFill>
                  <a:srgbClr val="7030A0"/>
                </a:solidFill>
                <a:latin typeface="Times New Roman" pitchFamily="18" charset="0"/>
                <a:cs typeface="Times New Roman" pitchFamily="18" charset="0"/>
              </a:rPr>
              <a:t/>
            </a:r>
            <a:br>
              <a:rPr lang="ru-RU" sz="2000" dirty="0" smtClean="0">
                <a:solidFill>
                  <a:srgbClr val="7030A0"/>
                </a:solidFill>
                <a:latin typeface="Times New Roman" pitchFamily="18" charset="0"/>
                <a:cs typeface="Times New Roman" pitchFamily="18" charset="0"/>
              </a:rPr>
            </a:br>
            <a:r>
              <a:rPr lang="ru-RU" sz="2000" dirty="0" smtClean="0">
                <a:solidFill>
                  <a:srgbClr val="7030A0"/>
                </a:solidFill>
                <a:latin typeface="Times New Roman" pitchFamily="18" charset="0"/>
                <a:cs typeface="Times New Roman" pitchFamily="18" charset="0"/>
              </a:rPr>
              <a:t/>
            </a:r>
            <a:br>
              <a:rPr lang="ru-RU" sz="2000" dirty="0" smtClean="0">
                <a:solidFill>
                  <a:srgbClr val="7030A0"/>
                </a:solidFill>
                <a:latin typeface="Times New Roman" pitchFamily="18" charset="0"/>
                <a:cs typeface="Times New Roman" pitchFamily="18" charset="0"/>
              </a:rPr>
            </a:br>
            <a:r>
              <a:rPr lang="ru-RU" sz="2000" dirty="0" smtClean="0">
                <a:solidFill>
                  <a:srgbClr val="7030A0"/>
                </a:solidFill>
                <a:latin typeface="Times New Roman" pitchFamily="18" charset="0"/>
                <a:cs typeface="Times New Roman" pitchFamily="18" charset="0"/>
              </a:rPr>
              <a:t> </a:t>
            </a:r>
            <a:r>
              <a:rPr lang="ru-RU" sz="2000" dirty="0" smtClean="0">
                <a:solidFill>
                  <a:srgbClr val="0070C0"/>
                </a:solidFill>
                <a:latin typeface="Times New Roman" pitchFamily="18" charset="0"/>
                <a:cs typeface="Times New Roman" pitchFamily="18" charset="0"/>
              </a:rPr>
              <a:t>Стоянка первобытного человека</a:t>
            </a:r>
            <a:r>
              <a:rPr lang="ru-RU" sz="1600" dirty="0" smtClean="0">
                <a:solidFill>
                  <a:srgbClr val="7030A0"/>
                </a:solidFill>
                <a:latin typeface="Times New Roman" pitchFamily="18" charset="0"/>
                <a:cs typeface="Times New Roman" pitchFamily="18" charset="0"/>
              </a:rPr>
              <a:t/>
            </a:r>
            <a:br>
              <a:rPr lang="ru-RU" sz="1600" dirty="0" smtClean="0">
                <a:solidFill>
                  <a:srgbClr val="7030A0"/>
                </a:solidFill>
                <a:latin typeface="Times New Roman" pitchFamily="18" charset="0"/>
                <a:cs typeface="Times New Roman" pitchFamily="18" charset="0"/>
              </a:rPr>
            </a:br>
            <a:r>
              <a:rPr lang="ru-RU" sz="1600" dirty="0" smtClean="0">
                <a:solidFill>
                  <a:srgbClr val="002060"/>
                </a:solidFill>
                <a:latin typeface="Times New Roman" pitchFamily="18" charset="0"/>
                <a:cs typeface="Times New Roman" pitchFamily="18" charset="0"/>
              </a:rPr>
              <a:t> Около «Каменных палаток» находилась стоянка первобытного человека . Поднявшись на вершину, можно увидеть панораму восточной части города, а потом спуститься к озеру </a:t>
            </a:r>
            <a:r>
              <a:rPr lang="ru-RU" sz="1600" dirty="0" err="1" smtClean="0">
                <a:solidFill>
                  <a:srgbClr val="002060"/>
                </a:solidFill>
                <a:latin typeface="Times New Roman" pitchFamily="18" charset="0"/>
                <a:cs typeface="Times New Roman" pitchFamily="18" charset="0"/>
              </a:rPr>
              <a:t>Шарташ</a:t>
            </a:r>
            <a:r>
              <a:rPr lang="ru-RU" sz="1600" dirty="0" smtClean="0">
                <a:solidFill>
                  <a:srgbClr val="002060"/>
                </a:solidFill>
                <a:latin typeface="Times New Roman" pitchFamily="18" charset="0"/>
                <a:cs typeface="Times New Roman" pitchFamily="18" charset="0"/>
              </a:rPr>
              <a:t>. Словно каменные великаны возникают они среди красивого соснового леса.</a:t>
            </a:r>
            <a:r>
              <a:rPr lang="ru-RU" dirty="0" smtClean="0">
                <a:solidFill>
                  <a:srgbClr val="7030A0"/>
                </a:solidFill>
                <a:latin typeface="Times New Roman" pitchFamily="18" charset="0"/>
                <a:cs typeface="Times New Roman" pitchFamily="18" charset="0"/>
              </a:rPr>
              <a:t/>
            </a:r>
            <a:br>
              <a:rPr lang="ru-RU" dirty="0" smtClean="0">
                <a:solidFill>
                  <a:srgbClr val="7030A0"/>
                </a:solidFill>
                <a:latin typeface="Times New Roman" pitchFamily="18" charset="0"/>
                <a:cs typeface="Times New Roman" pitchFamily="18" charset="0"/>
              </a:rPr>
            </a:br>
            <a:r>
              <a:rPr lang="ru-RU" dirty="0" smtClean="0">
                <a:solidFill>
                  <a:srgbClr val="7030A0"/>
                </a:solidFill>
                <a:latin typeface="Times New Roman" pitchFamily="18" charset="0"/>
                <a:cs typeface="Times New Roman" pitchFamily="18" charset="0"/>
              </a:rPr>
              <a:t/>
            </a:r>
            <a:br>
              <a:rPr lang="ru-RU" dirty="0" smtClean="0">
                <a:solidFill>
                  <a:srgbClr val="7030A0"/>
                </a:solidFill>
                <a:latin typeface="Times New Roman" pitchFamily="18" charset="0"/>
                <a:cs typeface="Times New Roman" pitchFamily="18" charset="0"/>
              </a:rPr>
            </a:br>
            <a:endParaRPr lang="ru-RU" dirty="0">
              <a:solidFill>
                <a:srgbClr val="7030A0"/>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pPr marL="0" indent="0">
              <a:buNone/>
            </a:pPr>
            <a:r>
              <a:rPr lang="ru-RU" dirty="0" smtClean="0"/>
              <a:t/>
            </a:r>
            <a:br>
              <a:rPr lang="ru-RU" dirty="0" smtClean="0"/>
            </a:b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4494" y="1196752"/>
            <a:ext cx="4461200" cy="5616624"/>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1196752"/>
            <a:ext cx="4680520" cy="5616624"/>
          </a:xfrm>
          <a:prstGeom prst="rect">
            <a:avLst/>
          </a:prstGeom>
          <a:ln>
            <a:noFill/>
          </a:ln>
          <a:effectLst>
            <a:outerShdw blurRad="292100" dist="139700" dir="2700000" algn="tl" rotWithShape="0">
              <a:srgbClr val="333333">
                <a:alpha val="65000"/>
              </a:srgbClr>
            </a:outerShdw>
          </a:effectLst>
        </p:spPr>
      </p:pic>
      <p:pic>
        <p:nvPicPr>
          <p:cNvPr id="13" name="Рисунок 12" descr="img_56e65e14675d2.jpg"/>
          <p:cNvPicPr/>
          <p:nvPr/>
        </p:nvPicPr>
        <p:blipFill>
          <a:blip r:embed="rId5" cstate="print"/>
          <a:stretch>
            <a:fillRect/>
          </a:stretch>
        </p:blipFill>
        <p:spPr>
          <a:xfrm>
            <a:off x="8172401" y="692696"/>
            <a:ext cx="953294" cy="1208162"/>
          </a:xfrm>
          <a:prstGeom prst="rect">
            <a:avLst/>
          </a:prstGeom>
          <a:ln>
            <a:noFill/>
          </a:ln>
          <a:effectLst>
            <a:softEdge rad="112500"/>
          </a:effectLst>
        </p:spPr>
      </p:pic>
    </p:spTree>
    <p:extLst>
      <p:ext uri="{BB962C8B-B14F-4D97-AF65-F5344CB8AC3E}">
        <p14:creationId xmlns:p14="http://schemas.microsoft.com/office/powerpoint/2010/main" val="2065576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504056"/>
          </a:xfrm>
        </p:spPr>
        <p:txBody>
          <a:bodyPr>
            <a:normAutofit/>
          </a:bodyPr>
          <a:lstStyle/>
          <a:p>
            <a:r>
              <a:rPr lang="ru-RU" sz="1800" dirty="0" smtClean="0">
                <a:solidFill>
                  <a:srgbClr val="0070C0"/>
                </a:solidFill>
                <a:latin typeface="Times New Roman" pitchFamily="18" charset="0"/>
                <a:cs typeface="Times New Roman" pitchFamily="18" charset="0"/>
              </a:rPr>
              <a:t>Стоянка первобытного человека</a:t>
            </a:r>
            <a:endParaRPr lang="ru-RU" sz="1800" dirty="0">
              <a:solidFill>
                <a:srgbClr val="0070C0"/>
              </a:solidFill>
              <a:latin typeface="Times New Roman" pitchFamily="18" charset="0"/>
              <a:cs typeface="Times New Roman" pitchFamily="18"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272" y="764704"/>
            <a:ext cx="4248472" cy="5760640"/>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97360"/>
            <a:ext cx="4392488" cy="5760640"/>
          </a:xfrm>
          <a:prstGeom prst="rect">
            <a:avLst/>
          </a:prstGeom>
          <a:ln>
            <a:noFill/>
          </a:ln>
          <a:effectLst>
            <a:outerShdw blurRad="292100" dist="139700" dir="2700000" algn="tl" rotWithShape="0">
              <a:srgbClr val="333333">
                <a:alpha val="65000"/>
              </a:srgbClr>
            </a:outerShdw>
          </a:effectLst>
        </p:spPr>
      </p:pic>
      <p:pic>
        <p:nvPicPr>
          <p:cNvPr id="7" name="Рисунок 6" descr="img_56e65e14675d2.jpg"/>
          <p:cNvPicPr/>
          <p:nvPr/>
        </p:nvPicPr>
        <p:blipFill>
          <a:blip r:embed="rId4" cstate="print"/>
          <a:stretch>
            <a:fillRect/>
          </a:stretch>
        </p:blipFill>
        <p:spPr>
          <a:xfrm>
            <a:off x="8273972" y="0"/>
            <a:ext cx="864096" cy="1097360"/>
          </a:xfrm>
          <a:prstGeom prst="rect">
            <a:avLst/>
          </a:prstGeom>
          <a:ln>
            <a:noFill/>
          </a:ln>
          <a:effectLst>
            <a:softEdge rad="112500"/>
          </a:effectLst>
        </p:spPr>
      </p:pic>
    </p:spTree>
    <p:extLst>
      <p:ext uri="{BB962C8B-B14F-4D97-AF65-F5344CB8AC3E}">
        <p14:creationId xmlns:p14="http://schemas.microsoft.com/office/powerpoint/2010/main" val="2915442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19256" cy="1008112"/>
          </a:xfrm>
        </p:spPr>
        <p:txBody>
          <a:bodyPr>
            <a:noAutofit/>
          </a:bodyPr>
          <a:lstStyle/>
          <a:p>
            <a:r>
              <a:rPr lang="ru-RU" sz="1800" dirty="0" smtClean="0">
                <a:solidFill>
                  <a:srgbClr val="0070C0"/>
                </a:solidFill>
                <a:latin typeface="Times New Roman" pitchFamily="18" charset="0"/>
                <a:cs typeface="Times New Roman" pitchFamily="18" charset="0"/>
              </a:rPr>
              <a:t>Стоянка первобытного человека</a:t>
            </a:r>
            <a:r>
              <a:rPr lang="ru-RU" sz="1400" dirty="0" smtClean="0">
                <a:solidFill>
                  <a:srgbClr val="002060"/>
                </a:solidFill>
                <a:latin typeface="Times New Roman" pitchFamily="18" charset="0"/>
                <a:cs typeface="Times New Roman" pitchFamily="18" charset="0"/>
              </a:rPr>
              <a:t/>
            </a:r>
            <a:br>
              <a:rPr lang="ru-RU" sz="1400" dirty="0" smtClean="0">
                <a:solidFill>
                  <a:srgbClr val="002060"/>
                </a:solidFill>
                <a:latin typeface="Times New Roman" pitchFamily="18" charset="0"/>
                <a:cs typeface="Times New Roman" pitchFamily="18" charset="0"/>
              </a:rPr>
            </a:br>
            <a:r>
              <a:rPr lang="ru-RU" sz="1400" dirty="0" smtClean="0">
                <a:solidFill>
                  <a:srgbClr val="002060"/>
                </a:solidFill>
                <a:latin typeface="Times New Roman" pitchFamily="18" charset="0"/>
                <a:cs typeface="Times New Roman" pitchFamily="18" charset="0"/>
              </a:rPr>
              <a:t>По </a:t>
            </a:r>
            <a:r>
              <a:rPr lang="ru-RU" sz="1400" dirty="0">
                <a:solidFill>
                  <a:srgbClr val="002060"/>
                </a:solidFill>
                <a:latin typeface="Times New Roman" pitchFamily="18" charset="0"/>
                <a:cs typeface="Times New Roman" pitchFamily="18" charset="0"/>
              </a:rPr>
              <a:t>современным археологическим данным, на берегах </a:t>
            </a:r>
            <a:r>
              <a:rPr lang="ru-RU" sz="1400" dirty="0" err="1">
                <a:solidFill>
                  <a:srgbClr val="002060"/>
                </a:solidFill>
                <a:latin typeface="Times New Roman" pitchFamily="18" charset="0"/>
                <a:cs typeface="Times New Roman" pitchFamily="18" charset="0"/>
                <a:hlinkClick r:id="rId2" tooltip="Шарташ (озеро)"/>
              </a:rPr>
              <a:t>Шарташского</a:t>
            </a:r>
            <a:r>
              <a:rPr lang="ru-RU" sz="1400" dirty="0">
                <a:solidFill>
                  <a:srgbClr val="002060"/>
                </a:solidFill>
                <a:latin typeface="Times New Roman" pitchFamily="18" charset="0"/>
                <a:cs typeface="Times New Roman" pitchFamily="18" charset="0"/>
                <a:hlinkClick r:id="rId2" tooltip="Шарташ (озеро)"/>
              </a:rPr>
              <a:t> озера</a:t>
            </a:r>
            <a:r>
              <a:rPr lang="ru-RU" sz="1400" dirty="0">
                <a:solidFill>
                  <a:srgbClr val="002060"/>
                </a:solidFill>
                <a:latin typeface="Times New Roman" pitchFamily="18" charset="0"/>
                <a:cs typeface="Times New Roman" pitchFamily="18" charset="0"/>
              </a:rPr>
              <a:t> располагались до 10 поселений и стоянок древнего человека, самые ранние из которых относят к 3 тысячелетию до нашей эры и даже к более ранним периодам. Поселения эти обладали элементами </a:t>
            </a:r>
            <a:r>
              <a:rPr lang="ru-RU" sz="1400" dirty="0" err="1">
                <a:solidFill>
                  <a:srgbClr val="002060"/>
                </a:solidFill>
                <a:latin typeface="Times New Roman" pitchFamily="18" charset="0"/>
                <a:cs typeface="Times New Roman" pitchFamily="18" charset="0"/>
              </a:rPr>
              <a:t>древнерелигиозного</a:t>
            </a:r>
            <a:r>
              <a:rPr lang="ru-RU" sz="1400" dirty="0">
                <a:solidFill>
                  <a:srgbClr val="002060"/>
                </a:solidFill>
                <a:latin typeface="Times New Roman" pitchFamily="18" charset="0"/>
                <a:cs typeface="Times New Roman" pitchFamily="18" charset="0"/>
              </a:rPr>
              <a:t> культа и товарного производства</a:t>
            </a:r>
            <a:r>
              <a:rPr lang="ru-RU" sz="1400" dirty="0" smtClean="0">
                <a:solidFill>
                  <a:srgbClr val="002060"/>
                </a:solidFill>
                <a:latin typeface="Times New Roman" pitchFamily="18" charset="0"/>
                <a:cs typeface="Times New Roman" pitchFamily="18" charset="0"/>
              </a:rPr>
              <a:t>. Условным </a:t>
            </a:r>
            <a:r>
              <a:rPr lang="ru-RU" sz="1400" dirty="0">
                <a:solidFill>
                  <a:srgbClr val="002060"/>
                </a:solidFill>
                <a:latin typeface="Times New Roman" pitchFamily="18" charset="0"/>
                <a:cs typeface="Times New Roman" pitchFamily="18" charset="0"/>
              </a:rPr>
              <a:t>центром, жертвенным местом и «металлургической базой» этих древних поселений служила гряда </a:t>
            </a:r>
            <a:r>
              <a:rPr lang="ru-RU" sz="1400" dirty="0" smtClean="0">
                <a:solidFill>
                  <a:srgbClr val="002060"/>
                </a:solidFill>
                <a:latin typeface="Times New Roman" pitchFamily="18" charset="0"/>
                <a:cs typeface="Times New Roman" pitchFamily="18" charset="0"/>
              </a:rPr>
              <a:t>огромных валунов</a:t>
            </a:r>
            <a:endParaRPr lang="ru-RU" sz="1400" dirty="0">
              <a:solidFill>
                <a:srgbClr val="00206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90256" y="1340768"/>
            <a:ext cx="4302224" cy="2867591"/>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45" y="1340768"/>
            <a:ext cx="4296139" cy="288031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 y="4292525"/>
            <a:ext cx="4320480" cy="2520851"/>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292525"/>
            <a:ext cx="4392488" cy="2520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840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1178</TotalTime>
  <Words>400</Words>
  <Application>Microsoft Office PowerPoint</Application>
  <PresentationFormat>Экран (4:3)</PresentationFormat>
  <Paragraphs>56</Paragraphs>
  <Slides>30</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30</vt:i4>
      </vt:variant>
    </vt:vector>
  </HeadingPairs>
  <TitlesOfParts>
    <vt:vector size="34" baseType="lpstr">
      <vt:lpstr>Arial</vt:lpstr>
      <vt:lpstr>Calibri</vt:lpstr>
      <vt:lpstr>Times New Roman</vt:lpstr>
      <vt:lpstr>Тема Office</vt:lpstr>
      <vt:lpstr>Муниципальное автономное дошкольное образовательное учреждение детский сад присмотра и оздоровления № 583  </vt:lpstr>
      <vt:lpstr>Цель: Ознакомление детей с родной природой на основе исторических особенностях родного края. </vt:lpstr>
      <vt:lpstr>Наш любимый лесопарк «Каменные палатки»</vt:lpstr>
      <vt:lpstr>«Каменные палатки»    Один из живописных и монументальных памятников природы в черте города Екатеринбурга. Их отличает матрацевидная форма, возникшая в результате действия ветра, воды, температуры. В высоту сами скалы достигают 12-и метров, а вместе с земляным холмом, на котором расположены, возвышаются до 25 метров. </vt:lpstr>
      <vt:lpstr>Каменные палатки</vt:lpstr>
      <vt:lpstr>Каменные палатки</vt:lpstr>
      <vt:lpstr>.     Стоянка первобытного человека  Около «Каменных палаток» находилась стоянка первобытного человека . Поднявшись на вершину, можно увидеть панораму восточной части города, а потом спуститься к озеру Шарташ. Словно каменные великаны возникают они среди красивого соснового леса.  </vt:lpstr>
      <vt:lpstr>Стоянка первобытного человека</vt:lpstr>
      <vt:lpstr>Стоянка первобытного человека По современным археологическим данным, на берегах Шарташского озера располагались до 10 поселений и стоянок древнего человека, самые ранние из которых относят к 3 тысячелетию до нашей эры и даже к более ранним периодам. Поселения эти обладали элементами древнерелигиозного культа и товарного производства. Условным центром, жертвенным местом и «металлургической базой» этих древних поселений служила гряда огромных валунов</vt:lpstr>
      <vt:lpstr>Мегалитические сооружения  </vt:lpstr>
      <vt:lpstr>Мегалитические сооружения</vt:lpstr>
      <vt:lpstr>Мегалитические сооружения</vt:lpstr>
      <vt:lpstr>Жертвоприношения  В далеком прошлом в этом месте у наших предков был жертвенник. На вершине скалы (с западной стороны) можно заметить круглую каменную чашу, предположительно использовавшуюся для жертвоприношений. </vt:lpstr>
      <vt:lpstr> Археологические исследования Первые археологические исследования были проведены на Шарташских «Каменных палатках» в 1889 году Н.А. Рыжниковым. В следующем году изучение продолжили С.И. Сергеев, А.Ф. Комес и другие.</vt:lpstr>
      <vt:lpstr>Здесь были обнаружены многочисленные осколки керамики. Каменный орудия, наконечники стрел из камня , костей и металла, бусы из хрусталя со следами сверления, бронзовые фигурки. Железный нож, мелкие пережжённые кости, металлургический шлак, кусочки листовой меди и др.</vt:lpstr>
      <vt:lpstr> Маёвки рабочих В 1905-17 годы на Шарташских «Каменных палатках» собирались на маёвки рабочие. Перед ними неоднократно выступал Яков Свердлов. Этот момент воспроизводит памятник Свердлову, установленный на проспекте Ленина перед Оперным театром. Пьедестал памятника изготовлен из шарташского гранита. Раньше о выступлении Свердлова напоминала и мемориальная табличка на скалах Шарташских палаток. </vt:lpstr>
      <vt:lpstr>Амфитеатр За каменными палатками, чуть ниже, оборудован гранитный амфитеатр для пионерских сборов. Его построили в 1960-е годы. В 1993 году к каменным палаткам проложили каменную лестницу.  </vt:lpstr>
      <vt:lpstr>Каменная лестница</vt:lpstr>
      <vt:lpstr>В советское время на западном берегу возник дом отдыха «Шарташ»,  работавший до конца 1970-х годов. В 1995 году на территории бывшего дома отдыха обоснован Ново-Тихвинский монастырь.</vt:lpstr>
      <vt:lpstr>Озеро «Шарташ» Пожалуй главная природная достопримечательность парка «Каменные палатки» это озеро «Шарташ» Исследователи считают, что название озера произошло от тюрских слов «сар»- «Жёлтый» и «таш»- «камень», то есть «озеро жёлтого камня». На берегах водоёма встречаются многочисленные глыбы гранита, поверхность которого при разрушении становится жёлто-бурой.</vt:lpstr>
      <vt:lpstr>Есть и вторая версия, по которой основу топонима сравнивают с башкирским «шар» - «болото». Раньше словом «Шарташ» («Болотный камень») могли называть расположенные поблизости Шарташские каменные палатки, а позже могли перенести на озеро. Впрочем, большинство исследователей склоняется к первой версии.</vt:lpstr>
      <vt:lpstr>Особенности озера Шарташ Озеро расположено на восточной окраине города Екатеринбурга. Имеет овальную форму. Вытянуто с севера на юг на 3,8 км, ширина с запада на восток до 2,8 км. Площадь зеркала 7,4 кв.км. Полный объём воды 21 млн куб. м. Урез воды 275,6 м. Береговая линия изрезана слабо, её протяженность 12 км. Средняя глубина – 3 м, максимальная в центре водоема – 4,7 м. </vt:lpstr>
      <vt:lpstr>Котловина озера естественного происхождения, она возникла в северо-западной части Шарташского гранитного массива возрастом 340 млн лет. На западном берегу расположен мыс Рундук с отвесными склонами. </vt:lpstr>
      <vt:lpstr>«Каменный цветок» На восточном берегу расположен некогда известный небольшой затопленный карьер «Каменный цветок». В конце 1970-х годов лесники соорудили там архитектурное сооружение в виде цветка из различных цветных камней. Увы, творение было разрушено недобросовестными горожанами. </vt:lpstr>
      <vt:lpstr>Александровский ров В 1756 году от северо-восточного берега Шарташа к верховьям речки Березовки по проекту оберберг-мейстера Даниила Келлера и шарташского жителя Фёдора Соловьева была вручную пробита большая канава – Александровский ров. Его глубина достигала 7-10 м, ширина до 5-7 м, длина около 7 км. Его прокопали для промывки берёзовского золота шарташской водой – своей воды в маловодной речке Берёзовке не хватало. Впрочем, особых надежд канал не оправдал, поскольку приток воды оказался невелик, а также канал требовал ежегодной расчистки.</vt:lpstr>
      <vt:lpstr>Гумбольдтовская канава По мере углубления золотодобывающих шахт увеличивался приток воды. В 1831-32 годы в северном направлении от озера пробили подземную штольню длиной 390 сажень, а далее прокопали канал длиной 3 версты 180 сажень (в народе её прозвали «гумбольдтовской»), по которой вода из Шарташа стала стекать в речку Калиновку, а затем в реку Пышму. Также было построено два шлюза.  Вскоре площадь озера значительно сократилась. </vt:lpstr>
      <vt:lpstr>Прогулочный теплоход «Спутник» В советское время на водной глади Шарташа можно было увидеть прогулочный теплоход «Спутник», а также прогулочные катера и катера на воздушных подушках. В 1982 году решением Горисполкома использование водного транспорта было запрещено для защиты водоёма от загрязнения. </vt:lpstr>
      <vt:lpstr>Обитатели парка</vt:lpstr>
      <vt:lpstr>Горожане очень любят свой парк и в любое время года с удовольствием здесь отдыхают.</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Наш любимый парк  «Каменные палатки»</dc:title>
  <dc:creator>fanta</dc:creator>
  <cp:lastModifiedBy>User</cp:lastModifiedBy>
  <cp:revision>105</cp:revision>
  <dcterms:created xsi:type="dcterms:W3CDTF">2020-04-20T09:26:53Z</dcterms:created>
  <dcterms:modified xsi:type="dcterms:W3CDTF">2020-05-12T04:39:54Z</dcterms:modified>
</cp:coreProperties>
</file>