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71" r:id="rId2"/>
  </p:sldMasterIdLst>
  <p:notesMasterIdLst>
    <p:notesMasterId r:id="rId24"/>
  </p:notesMasterIdLst>
  <p:sldIdLst>
    <p:sldId id="256" r:id="rId3"/>
    <p:sldId id="364" r:id="rId4"/>
    <p:sldId id="363" r:id="rId5"/>
    <p:sldId id="361" r:id="rId6"/>
    <p:sldId id="362" r:id="rId7"/>
    <p:sldId id="360" r:id="rId8"/>
    <p:sldId id="359" r:id="rId9"/>
    <p:sldId id="369" r:id="rId10"/>
    <p:sldId id="365" r:id="rId11"/>
    <p:sldId id="366" r:id="rId12"/>
    <p:sldId id="367" r:id="rId13"/>
    <p:sldId id="370" r:id="rId14"/>
    <p:sldId id="371" r:id="rId15"/>
    <p:sldId id="372" r:id="rId16"/>
    <p:sldId id="373" r:id="rId17"/>
    <p:sldId id="379" r:id="rId18"/>
    <p:sldId id="381" r:id="rId19"/>
    <p:sldId id="380" r:id="rId20"/>
    <p:sldId id="374" r:id="rId21"/>
    <p:sldId id="375" r:id="rId22"/>
    <p:sldId id="350" r:id="rId23"/>
  </p:sldIdLst>
  <p:sldSz cx="9144000" cy="5143500" type="screen16x9"/>
  <p:notesSz cx="6858000" cy="9144000"/>
  <p:defaultTextStyle>
    <a:defPPr>
      <a:defRPr lang="ru-RU"/>
    </a:defPPr>
    <a:lvl1pPr marL="0" algn="l" defTabSz="9114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606" algn="l" defTabSz="9114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408" algn="l" defTabSz="9114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078" algn="l" defTabSz="9114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2814" algn="l" defTabSz="9114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8419" algn="l" defTabSz="9114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4039" algn="l" defTabSz="9114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9792" algn="l" defTabSz="9114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5483" algn="l" defTabSz="9114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senia karnatskay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9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1" autoAdjust="0"/>
    <p:restoredTop sz="94660"/>
  </p:normalViewPr>
  <p:slideViewPr>
    <p:cSldViewPr>
      <p:cViewPr varScale="1">
        <p:scale>
          <a:sx n="91" d="100"/>
          <a:sy n="91" d="100"/>
        </p:scale>
        <p:origin x="76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5C843-4ECF-40D0-8745-C1278CA7E739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B6E70-7501-4592-9DC7-5DC775FAA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222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4;p13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2" y="17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;p13"/>
          <p:cNvPicPr/>
          <p:nvPr userDrawn="1"/>
        </p:nvPicPr>
        <p:blipFill>
          <a:blip r:embed="rId3" cstate="print">
            <a:alphaModFix/>
          </a:blip>
          <a:stretch/>
        </p:blipFill>
        <p:spPr bwMode="auto">
          <a:xfrm>
            <a:off x="2061138" y="4220780"/>
            <a:ext cx="1342912" cy="39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0;p13"/>
          <p:cNvPicPr/>
          <p:nvPr userDrawn="1"/>
        </p:nvPicPr>
        <p:blipFill>
          <a:blip r:embed="rId4" cstate="print">
            <a:alphaModFix/>
          </a:blip>
          <a:srcRect t="2326" b="2334"/>
          <a:stretch/>
        </p:blipFill>
        <p:spPr bwMode="auto">
          <a:xfrm>
            <a:off x="765959" y="4153805"/>
            <a:ext cx="1093161" cy="52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012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4;p14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765949" y="4704133"/>
            <a:ext cx="583226" cy="28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9;p15"/>
          <p:cNvPicPr/>
          <p:nvPr userDrawn="1"/>
        </p:nvPicPr>
        <p:blipFill>
          <a:blip r:embed="rId3" cstate="print">
            <a:alphaModFix/>
          </a:blip>
          <a:srcRect/>
          <a:stretch/>
        </p:blipFill>
        <p:spPr bwMode="auto">
          <a:xfrm>
            <a:off x="4354701" y="602446"/>
            <a:ext cx="7271424" cy="726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3;p15"/>
          <p:cNvPicPr/>
          <p:nvPr userDrawn="1"/>
        </p:nvPicPr>
        <p:blipFill>
          <a:blip r:embed="rId4" cstate="print">
            <a:alphaModFix/>
          </a:blip>
          <a:stretch/>
        </p:blipFill>
        <p:spPr bwMode="auto">
          <a:xfrm>
            <a:off x="7098576" y="3937251"/>
            <a:ext cx="1933750" cy="19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4;p15"/>
          <p:cNvPicPr/>
          <p:nvPr userDrawn="1"/>
        </p:nvPicPr>
        <p:blipFill>
          <a:blip r:embed="rId5" cstate="print">
            <a:alphaModFix/>
          </a:blip>
          <a:stretch/>
        </p:blipFill>
        <p:spPr bwMode="auto">
          <a:xfrm>
            <a:off x="8120286" y="2318951"/>
            <a:ext cx="1508140" cy="119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81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4;p14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765949" y="4704133"/>
            <a:ext cx="583226" cy="28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3;p17"/>
          <p:cNvPicPr/>
          <p:nvPr userDrawn="1"/>
        </p:nvPicPr>
        <p:blipFill>
          <a:blip r:embed="rId3" cstate="print">
            <a:alphaModFix/>
          </a:blip>
          <a:srcRect t="19" b="28"/>
          <a:stretch/>
        </p:blipFill>
        <p:spPr bwMode="auto">
          <a:xfrm>
            <a:off x="4286801" y="828772"/>
            <a:ext cx="7271424" cy="726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4;p17"/>
          <p:cNvPicPr/>
          <p:nvPr userDrawn="1"/>
        </p:nvPicPr>
        <p:blipFill>
          <a:blip r:embed="rId4" cstate="print">
            <a:alphaModFix/>
          </a:blip>
          <a:stretch/>
        </p:blipFill>
        <p:spPr bwMode="auto">
          <a:xfrm>
            <a:off x="8197704" y="2083054"/>
            <a:ext cx="1319400" cy="13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7;p17"/>
          <p:cNvPicPr/>
          <p:nvPr userDrawn="1"/>
        </p:nvPicPr>
        <p:blipFill>
          <a:blip r:embed="rId5" cstate="print">
            <a:alphaModFix/>
          </a:blip>
          <a:stretch/>
        </p:blipFill>
        <p:spPr bwMode="auto">
          <a:xfrm>
            <a:off x="7036801" y="3596020"/>
            <a:ext cx="1883510" cy="193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0;p17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918349" y="4856533"/>
            <a:ext cx="583226" cy="281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914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4;p14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765949" y="4704133"/>
            <a:ext cx="583226" cy="28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5;p18"/>
          <p:cNvPicPr/>
          <p:nvPr userDrawn="1"/>
        </p:nvPicPr>
        <p:blipFill>
          <a:blip r:embed="rId3" cstate="print">
            <a:alphaModFix/>
          </a:blip>
          <a:srcRect t="49" b="49"/>
          <a:stretch/>
        </p:blipFill>
        <p:spPr bwMode="auto">
          <a:xfrm>
            <a:off x="4134401" y="676370"/>
            <a:ext cx="7271424" cy="7267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8;p18"/>
          <p:cNvPicPr/>
          <p:nvPr userDrawn="1"/>
        </p:nvPicPr>
        <p:blipFill>
          <a:blip r:embed="rId4" cstate="print">
            <a:alphaModFix/>
          </a:blip>
          <a:stretch/>
        </p:blipFill>
        <p:spPr bwMode="auto">
          <a:xfrm>
            <a:off x="6758350" y="3547951"/>
            <a:ext cx="2233250" cy="17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;p18"/>
          <p:cNvPicPr/>
          <p:nvPr userDrawn="1"/>
        </p:nvPicPr>
        <p:blipFill>
          <a:blip r:embed="rId5" cstate="print">
            <a:alphaModFix/>
          </a:blip>
          <a:stretch/>
        </p:blipFill>
        <p:spPr bwMode="auto">
          <a:xfrm>
            <a:off x="7861325" y="2000738"/>
            <a:ext cx="1381500" cy="1142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124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29;p19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7089725" y="-184011"/>
            <a:ext cx="1713525" cy="573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4;p14"/>
          <p:cNvPicPr/>
          <p:nvPr userDrawn="1"/>
        </p:nvPicPr>
        <p:blipFill>
          <a:blip r:embed="rId3" cstate="print">
            <a:alphaModFix/>
          </a:blip>
          <a:stretch/>
        </p:blipFill>
        <p:spPr bwMode="auto">
          <a:xfrm>
            <a:off x="765949" y="4704133"/>
            <a:ext cx="583226" cy="281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536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53;p22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2" y="17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54;p22"/>
          <p:cNvSpPr txBox="1"/>
          <p:nvPr userDrawn="1"/>
        </p:nvSpPr>
        <p:spPr bwMode="auto">
          <a:xfrm>
            <a:off x="765950" y="1129731"/>
            <a:ext cx="5810400" cy="1415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9" tIns="91159" rIns="91159" bIns="91159" anchor="t" anchorCtr="0">
            <a:spAutoFit/>
          </a:bodyPr>
          <a:lstStyle/>
          <a:p>
            <a:pPr>
              <a:defRPr/>
            </a:pPr>
            <a:r>
              <a:rPr lang="ru" sz="4000" b="1" dirty="0">
                <a:solidFill>
                  <a:srgbClr val="1E2D40"/>
                </a:solidFill>
                <a:latin typeface="Jost"/>
                <a:ea typeface="Jost"/>
                <a:cs typeface="Jost"/>
              </a:rPr>
              <a:t>Спасибо за внимание!</a:t>
            </a:r>
            <a:endParaRPr sz="4000" b="1" dirty="0">
              <a:solidFill>
                <a:srgbClr val="1E2D40"/>
              </a:solidFill>
              <a:latin typeface="Jost"/>
              <a:ea typeface="Jost"/>
              <a:cs typeface="Jost"/>
            </a:endParaRPr>
          </a:p>
        </p:txBody>
      </p:sp>
      <p:sp>
        <p:nvSpPr>
          <p:cNvPr id="6" name="Google Shape;155;p22"/>
          <p:cNvSpPr txBox="1"/>
          <p:nvPr userDrawn="1"/>
        </p:nvSpPr>
        <p:spPr bwMode="auto">
          <a:xfrm>
            <a:off x="765950" y="2577352"/>
            <a:ext cx="3350400" cy="93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9" tIns="91159" rIns="91159" bIns="91159" anchor="t" anchorCtr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  <a:defRPr/>
            </a:pPr>
            <a:r>
              <a:rPr lang="ru" sz="1000" b="1">
                <a:solidFill>
                  <a:srgbClr val="1E2D40"/>
                </a:solidFill>
                <a:latin typeface="Jost"/>
                <a:ea typeface="Jost"/>
                <a:cs typeface="Jost"/>
              </a:rPr>
              <a:t>СЛУЖБА ТЕХНИЧЕСКОЙ ПОДДЕРЖКИ:</a:t>
            </a:r>
            <a:endParaRPr sz="1000" b="1">
              <a:solidFill>
                <a:srgbClr val="1E2D40"/>
              </a:solidFill>
              <a:latin typeface="Jost"/>
              <a:ea typeface="Jost"/>
              <a:cs typeface="Jost"/>
            </a:endParaRPr>
          </a:p>
          <a:p>
            <a:pPr marL="12700">
              <a:lnSpc>
                <a:spcPct val="150000"/>
              </a:lnSpc>
              <a:defRPr/>
            </a:pPr>
            <a:r>
              <a:rPr lang="ru" sz="1100">
                <a:solidFill>
                  <a:srgbClr val="1E2D40"/>
                </a:solidFill>
                <a:latin typeface="Jost"/>
                <a:ea typeface="Jost"/>
                <a:cs typeface="Jost"/>
              </a:rPr>
              <a:t>tech-support@mob-edu.ru</a:t>
            </a:r>
            <a:endParaRPr sz="1100">
              <a:solidFill>
                <a:srgbClr val="1E2D40"/>
              </a:solidFill>
              <a:latin typeface="Jost"/>
              <a:ea typeface="Jost"/>
              <a:cs typeface="Jost"/>
            </a:endParaRPr>
          </a:p>
          <a:p>
            <a:pPr marL="12700">
              <a:lnSpc>
                <a:spcPct val="150000"/>
              </a:lnSpc>
              <a:defRPr/>
            </a:pPr>
            <a:r>
              <a:rPr lang="ru" sz="1100">
                <a:solidFill>
                  <a:srgbClr val="1E2D40"/>
                </a:solidFill>
                <a:latin typeface="Jost"/>
                <a:ea typeface="Jost"/>
                <a:cs typeface="Jost"/>
              </a:rPr>
              <a:t>+7 (495) 249-90-11 (доб. 139, 140)</a:t>
            </a:r>
            <a:endParaRPr sz="1100">
              <a:solidFill>
                <a:srgbClr val="1E2D40"/>
              </a:solidFill>
              <a:latin typeface="Jost"/>
              <a:ea typeface="Jost"/>
              <a:cs typeface="Jost"/>
            </a:endParaRPr>
          </a:p>
        </p:txBody>
      </p:sp>
      <p:sp>
        <p:nvSpPr>
          <p:cNvPr id="9" name="Google Shape;156;p22"/>
          <p:cNvSpPr txBox="1"/>
          <p:nvPr userDrawn="1"/>
        </p:nvSpPr>
        <p:spPr bwMode="auto">
          <a:xfrm>
            <a:off x="4026008" y="2577352"/>
            <a:ext cx="2915699" cy="93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9" tIns="91159" rIns="91159" bIns="91159" anchor="t" anchorCtr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  <a:defRPr/>
            </a:pPr>
            <a:r>
              <a:rPr lang="ru" sz="1000" b="1">
                <a:solidFill>
                  <a:srgbClr val="1E2D40"/>
                </a:solidFill>
                <a:latin typeface="Jost"/>
                <a:ea typeface="Jost"/>
                <a:cs typeface="Jost"/>
              </a:rPr>
              <a:t>СЛУЖБА МЕТОДИЧЕСКОЙ ПОДДЕРЖКИ:</a:t>
            </a:r>
            <a:endParaRPr sz="1000" b="1">
              <a:solidFill>
                <a:srgbClr val="1E2D40"/>
              </a:solidFill>
              <a:latin typeface="Jost"/>
              <a:ea typeface="Jost"/>
              <a:cs typeface="Jost"/>
            </a:endParaRPr>
          </a:p>
          <a:p>
            <a:pPr marL="12700">
              <a:lnSpc>
                <a:spcPct val="150000"/>
              </a:lnSpc>
              <a:defRPr/>
            </a:pPr>
            <a:r>
              <a:rPr lang="ru" sz="1100">
                <a:solidFill>
                  <a:srgbClr val="1E2D40"/>
                </a:solidFill>
                <a:latin typeface="Jost"/>
                <a:ea typeface="Jost"/>
                <a:cs typeface="Jost"/>
              </a:rPr>
              <a:t>metod@mob-edu.ru</a:t>
            </a:r>
            <a:endParaRPr sz="1100">
              <a:solidFill>
                <a:srgbClr val="1E2D40"/>
              </a:solidFill>
              <a:latin typeface="Jost"/>
              <a:ea typeface="Jost"/>
              <a:cs typeface="Jost"/>
            </a:endParaRPr>
          </a:p>
          <a:p>
            <a:pPr marL="12700">
              <a:lnSpc>
                <a:spcPct val="150000"/>
              </a:lnSpc>
              <a:defRPr/>
            </a:pPr>
            <a:r>
              <a:rPr lang="ru" sz="1100">
                <a:solidFill>
                  <a:srgbClr val="1E2D40"/>
                </a:solidFill>
                <a:latin typeface="Jost"/>
                <a:ea typeface="Jost"/>
                <a:cs typeface="Jost"/>
              </a:rPr>
              <a:t>+7 (495) 249-90-11 (доб. 110)</a:t>
            </a:r>
            <a:endParaRPr sz="1100">
              <a:solidFill>
                <a:srgbClr val="1E2D40"/>
              </a:solidFill>
              <a:latin typeface="Jost"/>
              <a:ea typeface="Jost"/>
              <a:cs typeface="Jost"/>
            </a:endParaRPr>
          </a:p>
        </p:txBody>
      </p:sp>
      <p:pic>
        <p:nvPicPr>
          <p:cNvPr id="10" name="Google Shape;157;p22"/>
          <p:cNvPicPr/>
          <p:nvPr userDrawn="1"/>
        </p:nvPicPr>
        <p:blipFill>
          <a:blip r:embed="rId3" cstate="print">
            <a:alphaModFix/>
          </a:blip>
          <a:srcRect t="2326" b="2334"/>
          <a:stretch/>
        </p:blipFill>
        <p:spPr bwMode="auto">
          <a:xfrm>
            <a:off x="765959" y="4153805"/>
            <a:ext cx="1093161" cy="52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8;p22"/>
          <p:cNvPicPr/>
          <p:nvPr userDrawn="1"/>
        </p:nvPicPr>
        <p:blipFill>
          <a:blip r:embed="rId4" cstate="print">
            <a:alphaModFix/>
          </a:blip>
          <a:stretch/>
        </p:blipFill>
        <p:spPr bwMode="auto">
          <a:xfrm>
            <a:off x="2061138" y="4220780"/>
            <a:ext cx="1342912" cy="39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910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ig number" userDrawn="1">
  <p:cSld name="Big 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369" tIns="68369" rIns="68369" bIns="683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Google Shape;153;p22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-2" y="-4500"/>
            <a:ext cx="9144003" cy="51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0;g1405c756dda_0_10"/>
          <p:cNvPicPr/>
          <p:nvPr userDrawn="1"/>
        </p:nvPicPr>
        <p:blipFill>
          <a:blip r:embed="rId3" cstate="print">
            <a:alphaModFix/>
          </a:blip>
          <a:stretch/>
        </p:blipFill>
        <p:spPr bwMode="auto">
          <a:xfrm>
            <a:off x="790375" y="4063826"/>
            <a:ext cx="855126" cy="55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g1405c756dda_0_10"/>
          <p:cNvPicPr/>
          <p:nvPr userDrawn="1"/>
        </p:nvPicPr>
        <p:blipFill>
          <a:blip r:embed="rId4" cstate="print">
            <a:alphaModFix/>
          </a:blip>
          <a:stretch/>
        </p:blipFill>
        <p:spPr bwMode="auto">
          <a:xfrm>
            <a:off x="2213538" y="4144581"/>
            <a:ext cx="1342912" cy="39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337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4;p14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765949" y="4704133"/>
            <a:ext cx="583226" cy="281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91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4;p14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765949" y="4704133"/>
            <a:ext cx="583226" cy="28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9;p15"/>
          <p:cNvPicPr/>
          <p:nvPr userDrawn="1"/>
        </p:nvPicPr>
        <p:blipFill>
          <a:blip r:embed="rId3" cstate="print">
            <a:alphaModFix/>
          </a:blip>
          <a:srcRect/>
          <a:stretch/>
        </p:blipFill>
        <p:spPr bwMode="auto">
          <a:xfrm>
            <a:off x="4354701" y="602446"/>
            <a:ext cx="7271424" cy="726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3;p15"/>
          <p:cNvPicPr/>
          <p:nvPr userDrawn="1"/>
        </p:nvPicPr>
        <p:blipFill>
          <a:blip r:embed="rId4" cstate="print">
            <a:alphaModFix/>
          </a:blip>
          <a:stretch/>
        </p:blipFill>
        <p:spPr bwMode="auto">
          <a:xfrm>
            <a:off x="7098576" y="3937251"/>
            <a:ext cx="1933750" cy="19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4;p15"/>
          <p:cNvPicPr/>
          <p:nvPr userDrawn="1"/>
        </p:nvPicPr>
        <p:blipFill>
          <a:blip r:embed="rId5" cstate="print">
            <a:alphaModFix/>
          </a:blip>
          <a:stretch/>
        </p:blipFill>
        <p:spPr bwMode="auto">
          <a:xfrm>
            <a:off x="8120286" y="2318951"/>
            <a:ext cx="1508140" cy="119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577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4;p14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765949" y="4704133"/>
            <a:ext cx="583226" cy="28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3;p17"/>
          <p:cNvPicPr/>
          <p:nvPr userDrawn="1"/>
        </p:nvPicPr>
        <p:blipFill>
          <a:blip r:embed="rId3" cstate="print">
            <a:alphaModFix/>
          </a:blip>
          <a:srcRect t="19" b="28"/>
          <a:stretch/>
        </p:blipFill>
        <p:spPr bwMode="auto">
          <a:xfrm>
            <a:off x="4286801" y="828772"/>
            <a:ext cx="7271424" cy="726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4;p17"/>
          <p:cNvPicPr/>
          <p:nvPr userDrawn="1"/>
        </p:nvPicPr>
        <p:blipFill>
          <a:blip r:embed="rId4" cstate="print">
            <a:alphaModFix/>
          </a:blip>
          <a:stretch/>
        </p:blipFill>
        <p:spPr bwMode="auto">
          <a:xfrm>
            <a:off x="8197704" y="2083054"/>
            <a:ext cx="1319400" cy="13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7;p17"/>
          <p:cNvPicPr/>
          <p:nvPr userDrawn="1"/>
        </p:nvPicPr>
        <p:blipFill>
          <a:blip r:embed="rId5" cstate="print">
            <a:alphaModFix/>
          </a:blip>
          <a:stretch/>
        </p:blipFill>
        <p:spPr bwMode="auto">
          <a:xfrm>
            <a:off x="7036801" y="3596020"/>
            <a:ext cx="1883510" cy="193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0;p17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918349" y="4856533"/>
            <a:ext cx="583226" cy="281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66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4;p14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765949" y="4704133"/>
            <a:ext cx="583226" cy="28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5;p18"/>
          <p:cNvPicPr/>
          <p:nvPr userDrawn="1"/>
        </p:nvPicPr>
        <p:blipFill>
          <a:blip r:embed="rId3" cstate="print">
            <a:alphaModFix/>
          </a:blip>
          <a:srcRect t="49" b="49"/>
          <a:stretch/>
        </p:blipFill>
        <p:spPr bwMode="auto">
          <a:xfrm>
            <a:off x="4134401" y="676370"/>
            <a:ext cx="7271424" cy="7267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8;p18"/>
          <p:cNvPicPr/>
          <p:nvPr userDrawn="1"/>
        </p:nvPicPr>
        <p:blipFill>
          <a:blip r:embed="rId4" cstate="print">
            <a:alphaModFix/>
          </a:blip>
          <a:stretch/>
        </p:blipFill>
        <p:spPr bwMode="auto">
          <a:xfrm>
            <a:off x="6758350" y="3547951"/>
            <a:ext cx="2233250" cy="17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;p18"/>
          <p:cNvPicPr/>
          <p:nvPr userDrawn="1"/>
        </p:nvPicPr>
        <p:blipFill>
          <a:blip r:embed="rId5" cstate="print">
            <a:alphaModFix/>
          </a:blip>
          <a:stretch/>
        </p:blipFill>
        <p:spPr bwMode="auto">
          <a:xfrm>
            <a:off x="7861325" y="2000738"/>
            <a:ext cx="1381500" cy="1142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224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29;p19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7089725" y="-184011"/>
            <a:ext cx="1713525" cy="573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4;p14"/>
          <p:cNvPicPr/>
          <p:nvPr userDrawn="1"/>
        </p:nvPicPr>
        <p:blipFill>
          <a:blip r:embed="rId3" cstate="print">
            <a:alphaModFix/>
          </a:blip>
          <a:stretch/>
        </p:blipFill>
        <p:spPr bwMode="auto">
          <a:xfrm>
            <a:off x="765949" y="4704133"/>
            <a:ext cx="583226" cy="281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97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53;p22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2" y="17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54;p22"/>
          <p:cNvSpPr txBox="1"/>
          <p:nvPr userDrawn="1"/>
        </p:nvSpPr>
        <p:spPr bwMode="auto">
          <a:xfrm>
            <a:off x="765950" y="1129731"/>
            <a:ext cx="5810400" cy="1415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9" tIns="91159" rIns="91159" bIns="91159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4000" b="1" dirty="0">
                <a:solidFill>
                  <a:srgbClr val="1E2D40"/>
                </a:solidFill>
                <a:latin typeface="Jost"/>
                <a:ea typeface="Jost"/>
                <a:cs typeface="Jost"/>
              </a:rPr>
              <a:t>Спасибо за внимание!</a:t>
            </a:r>
            <a:endParaRPr sz="4000" b="1" dirty="0">
              <a:solidFill>
                <a:srgbClr val="1E2D40"/>
              </a:solidFill>
              <a:latin typeface="Jost"/>
              <a:ea typeface="Jost"/>
              <a:cs typeface="Jost"/>
            </a:endParaRPr>
          </a:p>
        </p:txBody>
      </p:sp>
      <p:sp>
        <p:nvSpPr>
          <p:cNvPr id="6" name="Google Shape;155;p22"/>
          <p:cNvSpPr txBox="1"/>
          <p:nvPr userDrawn="1"/>
        </p:nvSpPr>
        <p:spPr bwMode="auto">
          <a:xfrm>
            <a:off x="765950" y="2577352"/>
            <a:ext cx="3350400" cy="93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9" tIns="91159" rIns="91159" bIns="91159" anchor="t" anchorCtr="0">
            <a:spAutoFit/>
          </a:bodyPr>
          <a:lstStyle/>
          <a:p>
            <a:pPr marL="12700" lvl="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  <a:defRPr/>
            </a:pPr>
            <a:r>
              <a:rPr lang="ru" sz="1000" b="1">
                <a:solidFill>
                  <a:srgbClr val="1E2D40"/>
                </a:solidFill>
                <a:latin typeface="Jost"/>
                <a:ea typeface="Jost"/>
                <a:cs typeface="Jost"/>
              </a:rPr>
              <a:t>СЛУЖБА ТЕХНИЧЕСКОЙ ПОДДЕРЖКИ:</a:t>
            </a:r>
            <a:endParaRPr sz="1000" b="1">
              <a:solidFill>
                <a:srgbClr val="1E2D40"/>
              </a:solidFill>
              <a:latin typeface="Jost"/>
              <a:ea typeface="Jost"/>
              <a:cs typeface="Jost"/>
            </a:endParaRPr>
          </a:p>
          <a:p>
            <a:pPr marL="1270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1E2D40"/>
                </a:solidFill>
                <a:latin typeface="Jost"/>
                <a:ea typeface="Jost"/>
                <a:cs typeface="Jost"/>
              </a:rPr>
              <a:t>tech-support@mob-edu.ru</a:t>
            </a:r>
            <a:endParaRPr sz="1100">
              <a:solidFill>
                <a:srgbClr val="1E2D40"/>
              </a:solidFill>
              <a:latin typeface="Jost"/>
              <a:ea typeface="Jost"/>
              <a:cs typeface="Jost"/>
            </a:endParaRPr>
          </a:p>
          <a:p>
            <a:pPr marL="1270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1E2D40"/>
                </a:solidFill>
                <a:latin typeface="Jost"/>
                <a:ea typeface="Jost"/>
                <a:cs typeface="Jost"/>
              </a:rPr>
              <a:t>+7 (495) 249-90-11 (доб. 139, 140)</a:t>
            </a:r>
            <a:endParaRPr sz="1100">
              <a:solidFill>
                <a:srgbClr val="1E2D40"/>
              </a:solidFill>
              <a:latin typeface="Jost"/>
              <a:ea typeface="Jost"/>
              <a:cs typeface="Jost"/>
            </a:endParaRPr>
          </a:p>
        </p:txBody>
      </p:sp>
      <p:sp>
        <p:nvSpPr>
          <p:cNvPr id="9" name="Google Shape;156;p22"/>
          <p:cNvSpPr txBox="1"/>
          <p:nvPr userDrawn="1"/>
        </p:nvSpPr>
        <p:spPr bwMode="auto">
          <a:xfrm>
            <a:off x="4026008" y="2577352"/>
            <a:ext cx="2915699" cy="93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9" tIns="91159" rIns="91159" bIns="91159" anchor="t" anchorCtr="0">
            <a:spAutoFit/>
          </a:bodyPr>
          <a:lstStyle/>
          <a:p>
            <a:pPr marL="12700" lvl="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  <a:defRPr/>
            </a:pPr>
            <a:r>
              <a:rPr lang="ru" sz="1000" b="1">
                <a:solidFill>
                  <a:srgbClr val="1E2D40"/>
                </a:solidFill>
                <a:latin typeface="Jost"/>
                <a:ea typeface="Jost"/>
                <a:cs typeface="Jost"/>
              </a:rPr>
              <a:t>СЛУЖБА МЕТОДИЧЕСКОЙ ПОДДЕРЖКИ:</a:t>
            </a:r>
            <a:endParaRPr sz="1000" b="1">
              <a:solidFill>
                <a:srgbClr val="1E2D40"/>
              </a:solidFill>
              <a:latin typeface="Jost"/>
              <a:ea typeface="Jost"/>
              <a:cs typeface="Jost"/>
            </a:endParaRPr>
          </a:p>
          <a:p>
            <a:pPr marL="1270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1E2D40"/>
                </a:solidFill>
                <a:latin typeface="Jost"/>
                <a:ea typeface="Jost"/>
                <a:cs typeface="Jost"/>
              </a:rPr>
              <a:t>metod@mob-edu.ru</a:t>
            </a:r>
            <a:endParaRPr sz="1100">
              <a:solidFill>
                <a:srgbClr val="1E2D40"/>
              </a:solidFill>
              <a:latin typeface="Jost"/>
              <a:ea typeface="Jost"/>
              <a:cs typeface="Jost"/>
            </a:endParaRPr>
          </a:p>
          <a:p>
            <a:pPr marL="1270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rgbClr val="1E2D40"/>
                </a:solidFill>
                <a:latin typeface="Jost"/>
                <a:ea typeface="Jost"/>
                <a:cs typeface="Jost"/>
              </a:rPr>
              <a:t>+7 (495) 249-90-11 (доб. 110)</a:t>
            </a:r>
            <a:endParaRPr sz="1100">
              <a:solidFill>
                <a:srgbClr val="1E2D40"/>
              </a:solidFill>
              <a:latin typeface="Jost"/>
              <a:ea typeface="Jost"/>
              <a:cs typeface="Jost"/>
            </a:endParaRPr>
          </a:p>
        </p:txBody>
      </p:sp>
      <p:pic>
        <p:nvPicPr>
          <p:cNvPr id="10" name="Google Shape;157;p22"/>
          <p:cNvPicPr/>
          <p:nvPr userDrawn="1"/>
        </p:nvPicPr>
        <p:blipFill>
          <a:blip r:embed="rId3" cstate="print">
            <a:alphaModFix/>
          </a:blip>
          <a:srcRect t="2326" b="2334"/>
          <a:stretch/>
        </p:blipFill>
        <p:spPr bwMode="auto">
          <a:xfrm>
            <a:off x="765959" y="4153805"/>
            <a:ext cx="1093161" cy="52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8;p22"/>
          <p:cNvPicPr/>
          <p:nvPr userDrawn="1"/>
        </p:nvPicPr>
        <p:blipFill>
          <a:blip r:embed="rId4" cstate="print">
            <a:alphaModFix/>
          </a:blip>
          <a:stretch/>
        </p:blipFill>
        <p:spPr bwMode="auto">
          <a:xfrm>
            <a:off x="2061138" y="4220780"/>
            <a:ext cx="1342912" cy="39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35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4;p13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2" y="17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;p13"/>
          <p:cNvPicPr/>
          <p:nvPr userDrawn="1"/>
        </p:nvPicPr>
        <p:blipFill>
          <a:blip r:embed="rId3" cstate="print">
            <a:alphaModFix/>
          </a:blip>
          <a:stretch/>
        </p:blipFill>
        <p:spPr bwMode="auto">
          <a:xfrm>
            <a:off x="2061138" y="4220780"/>
            <a:ext cx="1342912" cy="39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0;p13"/>
          <p:cNvPicPr/>
          <p:nvPr userDrawn="1"/>
        </p:nvPicPr>
        <p:blipFill>
          <a:blip r:embed="rId4" cstate="print">
            <a:alphaModFix/>
          </a:blip>
          <a:srcRect t="2326" b="2334"/>
          <a:stretch/>
        </p:blipFill>
        <p:spPr bwMode="auto">
          <a:xfrm>
            <a:off x="765959" y="4153805"/>
            <a:ext cx="1093161" cy="52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875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4;p14"/>
          <p:cNvPicPr/>
          <p:nvPr userDrawn="1"/>
        </p:nvPicPr>
        <p:blipFill>
          <a:blip r:embed="rId2" cstate="print">
            <a:alphaModFix/>
          </a:blip>
          <a:stretch/>
        </p:blipFill>
        <p:spPr bwMode="auto">
          <a:xfrm>
            <a:off x="765949" y="4704133"/>
            <a:ext cx="583226" cy="281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595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174" tIns="45587" rIns="91174" bIns="4558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174" tIns="45587" rIns="91174" bIns="4558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174" tIns="45587" rIns="91174" bIns="4558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1AA1E-E476-4C4F-A7C1-1BC4F940711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174" tIns="45587" rIns="91174" bIns="4558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174" tIns="45587" rIns="91174" bIns="4558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B7E0C-1675-40B0-B563-CF15DBC81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77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140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705" indent="-341705" algn="l" defTabSz="91140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555" indent="-284819" algn="l" defTabSz="91140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210" indent="-227802" algn="l" defTabSz="9114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883" indent="-227802" algn="l" defTabSz="91140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616" indent="-227802" algn="l" defTabSz="91140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221" indent="-227802" algn="l" defTabSz="9114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958" indent="-227802" algn="l" defTabSz="9114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629" indent="-227802" algn="l" defTabSz="9114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314" indent="-227802" algn="l" defTabSz="9114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06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08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78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814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419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039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792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483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174" tIns="45587" rIns="91174" bIns="4558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174" tIns="45587" rIns="91174" bIns="4558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174" tIns="45587" rIns="91174" bIns="4558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1AA1E-E476-4C4F-A7C1-1BC4F94071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174" tIns="45587" rIns="91174" bIns="4558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174" tIns="45587" rIns="91174" bIns="4558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B7E0C-1675-40B0-B563-CF15DBC816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1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</p:sldLayoutIdLst>
  <p:txStyles>
    <p:titleStyle>
      <a:lvl1pPr algn="ctr" defTabSz="91140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705" indent="-341705" algn="l" defTabSz="91140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555" indent="-284819" algn="l" defTabSz="91140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210" indent="-227802" algn="l" defTabSz="9114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883" indent="-227802" algn="l" defTabSz="91140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616" indent="-227802" algn="l" defTabSz="91140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221" indent="-227802" algn="l" defTabSz="9114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958" indent="-227802" algn="l" defTabSz="9114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629" indent="-227802" algn="l" defTabSz="9114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314" indent="-227802" algn="l" defTabSz="9114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06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08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78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814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419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039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792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483" algn="l" defTabSz="911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7;p13"/>
          <p:cNvSpPr txBox="1"/>
          <p:nvPr/>
        </p:nvSpPr>
        <p:spPr bwMode="auto">
          <a:xfrm>
            <a:off x="388399" y="431826"/>
            <a:ext cx="8367201" cy="4246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9" tIns="91159" rIns="91159" bIns="91159" anchor="t" anchorCtr="0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«Развитие познавательных способностей у детей старшего дошкольного возраста в условиях </a:t>
            </a:r>
          </a:p>
          <a:p>
            <a:pPr algn="ctr"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ЦОС «МЭО Детский сад»»</a:t>
            </a:r>
          </a:p>
          <a:p>
            <a:pPr>
              <a:defRPr/>
            </a:pP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Абдурахмонова </a:t>
            </a:r>
          </a:p>
          <a:p>
            <a:pPr algn="r"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Александра Валерьевна</a:t>
            </a:r>
            <a:endParaRPr lang="ru-RU" sz="2400" b="1" i="1" dirty="0" smtClean="0">
              <a:latin typeface="Times New Roman" pitchFamily="18" charset="0"/>
              <a:ea typeface="Jost"/>
              <a:cs typeface="Times New Roman" pitchFamily="18" charset="0"/>
            </a:endParaRPr>
          </a:p>
          <a:p>
            <a:pPr algn="r">
              <a:defRPr/>
            </a:pPr>
            <a:r>
              <a:rPr lang="ru-RU" sz="2400" b="1" i="1" dirty="0" smtClean="0">
                <a:solidFill>
                  <a:srgbClr val="333333"/>
                </a:solidFill>
                <a:latin typeface="Times New Roman" pitchFamily="18" charset="0"/>
                <a:ea typeface="Jost"/>
                <a:cs typeface="Times New Roman" pitchFamily="18" charset="0"/>
              </a:rPr>
              <a:t>Воспитатель </a:t>
            </a:r>
          </a:p>
          <a:p>
            <a:pPr algn="r">
              <a:defRPr/>
            </a:pPr>
            <a:r>
              <a:rPr lang="ru-RU" sz="2400" b="1" i="1" dirty="0" smtClean="0">
                <a:solidFill>
                  <a:srgbClr val="333333"/>
                </a:solidFill>
                <a:latin typeface="Times New Roman" pitchFamily="18" charset="0"/>
                <a:ea typeface="Jost"/>
                <a:cs typeface="Times New Roman" pitchFamily="18" charset="0"/>
              </a:rPr>
              <a:t>МАДОУ детский сад 583, </a:t>
            </a:r>
          </a:p>
          <a:p>
            <a:pPr algn="r">
              <a:defRPr/>
            </a:pPr>
            <a:r>
              <a:rPr lang="ru-RU" sz="2400" b="1" i="1" dirty="0" smtClean="0">
                <a:solidFill>
                  <a:srgbClr val="333333"/>
                </a:solidFill>
                <a:latin typeface="Times New Roman" pitchFamily="18" charset="0"/>
                <a:ea typeface="Jost"/>
                <a:cs typeface="Times New Roman" pitchFamily="18" charset="0"/>
              </a:rPr>
              <a:t>г. Екатеринбург</a:t>
            </a:r>
          </a:p>
          <a:p>
            <a:pPr algn="r">
              <a:defRPr/>
            </a:pPr>
            <a:endParaRPr lang="ru-RU" sz="2400" b="1" dirty="0">
              <a:latin typeface="Jost"/>
              <a:ea typeface="Jost"/>
              <a:cs typeface="Jost"/>
            </a:endParaRPr>
          </a:p>
        </p:txBody>
      </p:sp>
    </p:spTree>
    <p:extLst>
      <p:ext uri="{BB962C8B-B14F-4D97-AF65-F5344CB8AC3E}">
        <p14:creationId xmlns:p14="http://schemas.microsoft.com/office/powerpoint/2010/main" val="30471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311" t="5091" r="13384" b="18455"/>
          <a:stretch/>
        </p:blipFill>
        <p:spPr>
          <a:xfrm>
            <a:off x="1331640" y="414644"/>
            <a:ext cx="6552728" cy="3240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547664" y="267494"/>
            <a:ext cx="5825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предметным окружением: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2" y="1048045"/>
            <a:ext cx="4194698" cy="28198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r="31401"/>
          <a:stretch/>
        </p:blipFill>
        <p:spPr>
          <a:xfrm rot="5400000">
            <a:off x="4953857" y="1566131"/>
            <a:ext cx="3024336" cy="3211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r="36000"/>
          <a:stretch/>
        </p:blipFill>
        <p:spPr>
          <a:xfrm rot="5400000">
            <a:off x="191290" y="327724"/>
            <a:ext cx="3456386" cy="33359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203598"/>
            <a:ext cx="345638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6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24207" r="22608" b="18578"/>
          <a:stretch/>
        </p:blipFill>
        <p:spPr>
          <a:xfrm>
            <a:off x="386832" y="387593"/>
            <a:ext cx="4185168" cy="344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t="16401" r="23811" b="20600"/>
          <a:stretch/>
        </p:blipFill>
        <p:spPr>
          <a:xfrm>
            <a:off x="4922749" y="1203598"/>
            <a:ext cx="387050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5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1510"/>
            <a:ext cx="4084973" cy="3240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56" y="1419622"/>
            <a:ext cx="4104456" cy="307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 r="32748" b="35426"/>
          <a:stretch/>
        </p:blipFill>
        <p:spPr>
          <a:xfrm>
            <a:off x="5220072" y="3071232"/>
            <a:ext cx="2448272" cy="18662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 t="3799" r="34029" b="34615"/>
          <a:stretch/>
        </p:blipFill>
        <p:spPr>
          <a:xfrm>
            <a:off x="6300192" y="585143"/>
            <a:ext cx="2451012" cy="22824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3610" y="123478"/>
            <a:ext cx="499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социальным миром: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3283" r="24801" b="22025"/>
          <a:stretch/>
        </p:blipFill>
        <p:spPr>
          <a:xfrm>
            <a:off x="251520" y="813509"/>
            <a:ext cx="453650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0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166" y="176072"/>
            <a:ext cx="4383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</a:t>
            </a:r>
            <a:r>
              <a:rPr lang="ru-RU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миром </a:t>
            </a:r>
            <a:r>
              <a:rPr lang="ru-RU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</a:t>
            </a:r>
            <a:r>
              <a:rPr lang="ru-RU" smtClean="0"/>
              <a:t>ы: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1" r="9669" b="25507"/>
          <a:stretch/>
        </p:blipFill>
        <p:spPr>
          <a:xfrm>
            <a:off x="137991" y="657151"/>
            <a:ext cx="3936877" cy="22746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1413" b="4541"/>
          <a:stretch/>
        </p:blipFill>
        <p:spPr>
          <a:xfrm>
            <a:off x="4427984" y="2355726"/>
            <a:ext cx="4178947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4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8038" r="29525" b="27271"/>
          <a:stretch/>
        </p:blipFill>
        <p:spPr>
          <a:xfrm>
            <a:off x="539552" y="483518"/>
            <a:ext cx="3600400" cy="27753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7" t="4541" r="22438" b="30767"/>
          <a:stretch/>
        </p:blipFill>
        <p:spPr>
          <a:xfrm>
            <a:off x="4644008" y="1871172"/>
            <a:ext cx="388843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2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6289" r="20075" b="20277"/>
          <a:stretch/>
        </p:blipFill>
        <p:spPr>
          <a:xfrm>
            <a:off x="251521" y="339502"/>
            <a:ext cx="4320480" cy="2592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283718"/>
            <a:ext cx="3918260" cy="256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0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477" t="13181" r="10652" b="11830"/>
          <a:stretch/>
        </p:blipFill>
        <p:spPr>
          <a:xfrm>
            <a:off x="4254685" y="843558"/>
            <a:ext cx="4640417" cy="40328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8336" y="87862"/>
            <a:ext cx="4859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со специалистами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8308" t="14429"/>
          <a:stretch/>
        </p:blipFill>
        <p:spPr>
          <a:xfrm>
            <a:off x="200898" y="843558"/>
            <a:ext cx="3594875" cy="280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6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pic>
        <p:nvPicPr>
          <p:cNvPr id="22530" name="Picture 2" descr="https://avatars.dzeninfra.ru/get-zen_doc/3986710/pub_604fa0a46c861f0107b1fbc8_604fa22f0a7d51654a6869d8/scale_2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1" y="500049"/>
            <a:ext cx="3209009" cy="31593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99992" y="699542"/>
            <a:ext cx="432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«Чем больше ребёнок видел, слышал и переживал,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он знает, и усвоил,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 значительнее и продуктивнее при других равных условиях будет его творческая, исследовательская деятельность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Л.С.Выгодский</a:t>
            </a:r>
            <a:endParaRPr lang="ru-RU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259632" y="125963"/>
            <a:ext cx="773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 с детьми дошкольного возраста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1" b="16400"/>
          <a:stretch/>
        </p:blipFill>
        <p:spPr>
          <a:xfrm>
            <a:off x="453501" y="860626"/>
            <a:ext cx="3538814" cy="2498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00"/>
          <a:stretch/>
        </p:blipFill>
        <p:spPr>
          <a:xfrm>
            <a:off x="4475035" y="713466"/>
            <a:ext cx="4215464" cy="1923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6008" t="25257" b="18171"/>
          <a:stretch/>
        </p:blipFill>
        <p:spPr>
          <a:xfrm>
            <a:off x="4468975" y="2826403"/>
            <a:ext cx="4221524" cy="209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5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898447" y="2002363"/>
            <a:ext cx="5347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642924"/>
            <a:ext cx="79296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Цель: 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использование  платформы МЭО -  как  инструмента,  обеспечивающего развитие познавательных способностей детей старшего дошкольного возраста  для решения единых  методологических целей и задач.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95536" y="195486"/>
            <a:ext cx="8208912" cy="3444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b="1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Повышать 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познавательную активность </a:t>
            </a:r>
            <a:r>
              <a:rPr lang="ru-RU" sz="20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старшего дошкольного возраста;</a:t>
            </a:r>
            <a:endParaRPr lang="ru-RU" sz="2000" i="1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Способствовать 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развитию   познавательных процессов: восприятия, внимания, памяти,  мышления.</a:t>
            </a:r>
            <a:endParaRPr lang="ru-RU" sz="2000" i="1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Формировать 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основы информационной культуры </a:t>
            </a:r>
            <a:r>
              <a:rPr lang="ru-RU" sz="20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личности детей дошкольного возраста;</a:t>
            </a:r>
            <a:endParaRPr lang="ru-RU" sz="2000" i="1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Повышать 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мотивацию детей </a:t>
            </a:r>
            <a:r>
              <a:rPr lang="ru-RU" sz="20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старшего дошкольного возраста во 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время проведения </a:t>
            </a:r>
            <a:r>
              <a:rPr lang="ru-RU" sz="20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НОД.</a:t>
            </a:r>
            <a:endParaRPr lang="ru-RU" sz="2000" i="1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3558"/>
            <a:ext cx="4041739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92" y="1635646"/>
            <a:ext cx="3560295" cy="2664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67" y="123478"/>
            <a:ext cx="8518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 представлений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9502"/>
            <a:ext cx="3874521" cy="2899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5606"/>
            <a:ext cx="4001874" cy="2994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10" y="987574"/>
            <a:ext cx="2789467" cy="35825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5" y="267494"/>
            <a:ext cx="2872910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0" y="267494"/>
            <a:ext cx="6372200" cy="287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r="9757"/>
          <a:stretch/>
        </p:blipFill>
        <p:spPr>
          <a:xfrm>
            <a:off x="582731" y="987574"/>
            <a:ext cx="3744416" cy="27798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83"/>
          <a:stretch/>
        </p:blipFill>
        <p:spPr>
          <a:xfrm>
            <a:off x="4788024" y="2115306"/>
            <a:ext cx="3960440" cy="2629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005" y="157904"/>
            <a:ext cx="8013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познавательно-исследовательской деятельности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ТемаМЭО</Template>
  <TotalTime>2677</TotalTime>
  <Words>175</Words>
  <Application>Microsoft Office PowerPoint</Application>
  <PresentationFormat>Экран (16:9)</PresentationFormat>
  <Paragraphs>26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Jost</vt:lpstr>
      <vt:lpstr>Times New Roman</vt:lpstr>
      <vt:lpstr>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Mob-edu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Трифонов Александр</dc:creator>
  <cp:lastModifiedBy>Александра</cp:lastModifiedBy>
  <cp:revision>221</cp:revision>
  <dcterms:created xsi:type="dcterms:W3CDTF">2022-08-05T15:24:51Z</dcterms:created>
  <dcterms:modified xsi:type="dcterms:W3CDTF">2023-11-30T12:20:45Z</dcterms:modified>
</cp:coreProperties>
</file>