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7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162.xml" ContentType="application/vnd.openxmlformats-officedocument.presentationml.slideLayout+xml"/>
  <Override PartName="/ppt/slideLayouts/slideLayout180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Override4.xml" ContentType="application/vnd.openxmlformats-officedocument.themeOverride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3660" r:id="rId2"/>
    <p:sldMasterId id="2147483674" r:id="rId3"/>
    <p:sldMasterId id="2147483688" r:id="rId4"/>
    <p:sldMasterId id="2147483701" r:id="rId5"/>
    <p:sldMasterId id="2147483714" r:id="rId6"/>
    <p:sldMasterId id="2147483740" r:id="rId7"/>
    <p:sldMasterId id="2147483753" r:id="rId8"/>
    <p:sldMasterId id="2147483766" r:id="rId9"/>
    <p:sldMasterId id="2147483779" r:id="rId10"/>
    <p:sldMasterId id="2147483792" r:id="rId11"/>
    <p:sldMasterId id="2147483805" r:id="rId12"/>
    <p:sldMasterId id="2147483817" r:id="rId13"/>
    <p:sldMasterId id="2147483829" r:id="rId14"/>
    <p:sldMasterId id="2147483843" r:id="rId15"/>
  </p:sldMasterIdLst>
  <p:notesMasterIdLst>
    <p:notesMasterId r:id="rId45"/>
  </p:notesMasterIdLst>
  <p:sldIdLst>
    <p:sldId id="256" r:id="rId16"/>
    <p:sldId id="257" r:id="rId17"/>
    <p:sldId id="258" r:id="rId18"/>
    <p:sldId id="259" r:id="rId19"/>
    <p:sldId id="260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76" r:id="rId35"/>
    <p:sldId id="278" r:id="rId36"/>
    <p:sldId id="283" r:id="rId37"/>
    <p:sldId id="284" r:id="rId38"/>
    <p:sldId id="281" r:id="rId39"/>
    <p:sldId id="279" r:id="rId40"/>
    <p:sldId id="280" r:id="rId41"/>
    <p:sldId id="286" r:id="rId42"/>
    <p:sldId id="287" r:id="rId43"/>
    <p:sldId id="285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197D0-2FB4-4460-977D-906D78F67718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217D4A-5765-4C17-9266-7AA35BEB5C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5389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17D4A-5765-4C17-9266-7AA35BEB5CB9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6048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1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B4ACB-8D35-4C76-94B7-D6A41454F7C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3920683"/>
      </p:ext>
    </p:extLst>
  </p:cSld>
  <p:clrMapOvr>
    <a:masterClrMapping/>
  </p:clrMapOvr>
  <p:transition spd="slow">
    <p:random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4362F-45E9-4B6A-8A9F-F385C9DFB3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8923177"/>
      </p:ext>
    </p:extLst>
  </p:cSld>
  <p:clrMapOvr>
    <a:masterClrMapping/>
  </p:clrMapOvr>
  <p:transition spd="slow">
    <p:random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578C0-79BF-488D-B421-97756B7CF66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4538720"/>
      </p:ext>
    </p:extLst>
  </p:cSld>
  <p:clrMapOvr>
    <a:masterClrMapping/>
  </p:clrMapOvr>
  <p:transition spd="slow">
    <p:random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D1980-0551-4759-9D23-47A72DEB00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8272065"/>
      </p:ext>
    </p:extLst>
  </p:cSld>
  <p:clrMapOvr>
    <a:masterClrMapping/>
  </p:clrMapOvr>
  <p:transition spd="slow">
    <p:random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ABD28-2CAF-454A-8141-3E4B6413003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4139366"/>
      </p:ext>
    </p:extLst>
  </p:cSld>
  <p:clrMapOvr>
    <a:masterClrMapping/>
  </p:clrMapOvr>
  <p:transition spd="slow">
    <p:random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2D7F2-4869-4F8C-9283-8408F7A86F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4898029"/>
      </p:ext>
    </p:extLst>
  </p:cSld>
  <p:clrMapOvr>
    <a:masterClrMapping/>
  </p:clrMapOvr>
  <p:transition spd="slow">
    <p:random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02D4B-674B-41D3-910F-89DF8325B48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8812004"/>
      </p:ext>
    </p:extLst>
  </p:cSld>
  <p:clrMapOvr>
    <a:masterClrMapping/>
  </p:clrMapOvr>
  <p:transition spd="slow">
    <p:random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CAF1D-F77D-4730-B9ED-2ED73B2BDB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3456449"/>
      </p:ext>
    </p:extLst>
  </p:cSld>
  <p:clrMapOvr>
    <a:masterClrMapping/>
  </p:clrMapOvr>
  <p:transition spd="slow">
    <p:random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77988-BEBD-436F-AC06-D4F1F2B2D2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6271984"/>
      </p:ext>
    </p:extLst>
  </p:cSld>
  <p:clrMapOvr>
    <a:masterClrMapping/>
  </p:clrMapOvr>
  <p:transition spd="slow">
    <p:random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2B673-1A0A-4827-929A-8E21A1B85F5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4232003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0FB9A-FAE6-400E-B75D-6CD004F6C38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770370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1D9A2-47B5-4491-A6B1-990233E5B50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1040814"/>
      </p:ext>
    </p:extLst>
  </p:cSld>
  <p:clrMapOvr>
    <a:masterClrMapping/>
  </p:clrMapOvr>
  <p:transition spd="slow">
    <p:random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B4ACB-8D35-4C76-94B7-D6A41454F7C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8179731"/>
      </p:ext>
    </p:extLst>
  </p:cSld>
  <p:clrMapOvr>
    <a:masterClrMapping/>
  </p:clrMapOvr>
  <p:transition spd="slow">
    <p:random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4362F-45E9-4B6A-8A9F-F385C9DFB3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6484837"/>
      </p:ext>
    </p:extLst>
  </p:cSld>
  <p:clrMapOvr>
    <a:masterClrMapping/>
  </p:clrMapOvr>
  <p:transition spd="slow">
    <p:random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578C0-79BF-488D-B421-97756B7CF66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0997806"/>
      </p:ext>
    </p:extLst>
  </p:cSld>
  <p:clrMapOvr>
    <a:masterClrMapping/>
  </p:clrMapOvr>
  <p:transition spd="slow">
    <p:random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D1980-0551-4759-9D23-47A72DEB00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8407433"/>
      </p:ext>
    </p:extLst>
  </p:cSld>
  <p:clrMapOvr>
    <a:masterClrMapping/>
  </p:clrMapOvr>
  <p:transition spd="slow">
    <p:random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ABD28-2CAF-454A-8141-3E4B6413003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5777249"/>
      </p:ext>
    </p:extLst>
  </p:cSld>
  <p:clrMapOvr>
    <a:masterClrMapping/>
  </p:clrMapOvr>
  <p:transition spd="slow">
    <p:random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2D7F2-4869-4F8C-9283-8408F7A86F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8862991"/>
      </p:ext>
    </p:extLst>
  </p:cSld>
  <p:clrMapOvr>
    <a:masterClrMapping/>
  </p:clrMapOvr>
  <p:transition spd="slow">
    <p:random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02D4B-674B-41D3-910F-89DF8325B48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6623270"/>
      </p:ext>
    </p:extLst>
  </p:cSld>
  <p:clrMapOvr>
    <a:masterClrMapping/>
  </p:clrMapOvr>
  <p:transition spd="slow">
    <p:random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CAF1D-F77D-4730-B9ED-2ED73B2BDB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7997637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02.11.2017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943078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77988-BEBD-436F-AC06-D4F1F2B2D2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0978316"/>
      </p:ext>
    </p:extLst>
  </p:cSld>
  <p:clrMapOvr>
    <a:masterClrMapping/>
  </p:clrMapOvr>
  <p:transition spd="slow">
    <p:random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2B673-1A0A-4827-929A-8E21A1B85F5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9221807"/>
      </p:ext>
    </p:extLst>
  </p:cSld>
  <p:clrMapOvr>
    <a:masterClrMapping/>
  </p:clrMapOvr>
  <p:transition spd="slow">
    <p:random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0FB9A-FAE6-400E-B75D-6CD004F6C38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593735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1D9A2-47B5-4491-A6B1-990233E5B50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5252939"/>
      </p:ext>
    </p:extLst>
  </p:cSld>
  <p:clrMapOvr>
    <a:masterClrMapping/>
  </p:clrMapOvr>
  <p:transition spd="slow">
    <p:random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B4ACB-8D35-4C76-94B7-D6A41454F7C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58912"/>
      </p:ext>
    </p:extLst>
  </p:cSld>
  <p:clrMapOvr>
    <a:masterClrMapping/>
  </p:clrMapOvr>
  <p:transition spd="slow">
    <p:random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4362F-45E9-4B6A-8A9F-F385C9DFB3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5669807"/>
      </p:ext>
    </p:extLst>
  </p:cSld>
  <p:clrMapOvr>
    <a:masterClrMapping/>
  </p:clrMapOvr>
  <p:transition spd="slow">
    <p:random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578C0-79BF-488D-B421-97756B7CF66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4447214"/>
      </p:ext>
    </p:extLst>
  </p:cSld>
  <p:clrMapOvr>
    <a:masterClrMapping/>
  </p:clrMapOvr>
  <p:transition spd="slow">
    <p:random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D1980-0551-4759-9D23-47A72DEB00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5149701"/>
      </p:ext>
    </p:extLst>
  </p:cSld>
  <p:clrMapOvr>
    <a:masterClrMapping/>
  </p:clrMapOvr>
  <p:transition spd="slow">
    <p:random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ABD28-2CAF-454A-8141-3E4B6413003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9014251"/>
      </p:ext>
    </p:extLst>
  </p:cSld>
  <p:clrMapOvr>
    <a:masterClrMapping/>
  </p:clrMapOvr>
  <p:transition spd="slow">
    <p:random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2D7F2-4869-4F8C-9283-8408F7A86F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1790071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02.11.2017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411114003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02D4B-674B-41D3-910F-89DF8325B48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3053636"/>
      </p:ext>
    </p:extLst>
  </p:cSld>
  <p:clrMapOvr>
    <a:masterClrMapping/>
  </p:clrMapOvr>
  <p:transition spd="slow">
    <p:random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CAF1D-F77D-4730-B9ED-2ED73B2BDB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801878"/>
      </p:ext>
    </p:extLst>
  </p:cSld>
  <p:clrMapOvr>
    <a:masterClrMapping/>
  </p:clrMapOvr>
  <p:transition spd="slow">
    <p:random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77988-BEBD-436F-AC06-D4F1F2B2D2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2318496"/>
      </p:ext>
    </p:extLst>
  </p:cSld>
  <p:clrMapOvr>
    <a:masterClrMapping/>
  </p:clrMapOvr>
  <p:transition spd="slow">
    <p:random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2B673-1A0A-4827-929A-8E21A1B85F5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4203164"/>
      </p:ext>
    </p:extLst>
  </p:cSld>
  <p:clrMapOvr>
    <a:masterClrMapping/>
  </p:clrMapOvr>
  <p:transition spd="slow">
    <p:random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" name="Полилиния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E8F5CD4-2A26-4794-A1D6-8497190DC6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396376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2BC9C-F4A6-4330-A2CD-8368E5DFE3F1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744283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6F5E02-DEC3-43DF-BF5B-F0304F3B1CB8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68657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B366E77-BE83-4315-B49B-C7A15EF9A9B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98000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0D357E3-7EA1-4956-8164-389719615279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65104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BED2E8D-9622-487B-96C5-530E49B2D64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22077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02.11.2017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60687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983A7-25DB-4AEF-9043-7947CCFC6AFB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087803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C392C62-51B0-47FA-99C5-1A9F5D57BFBB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8632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Полилиния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C699C20-E7A0-4F40-8738-7518E75B2C1E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6973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CB03C-B515-496F-8A1F-A1247C1C1DE4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081907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7C286-9C34-4257-BAA8-A8040FBF0271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141725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FBEB-CD08-45CD-A915-6CB2358CE8E8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02.11.2017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BF601-C791-4839-8402-CF16140FBD02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69902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FBEB-CD08-45CD-A915-6CB2358CE8E8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02.11.2017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BF601-C791-4839-8402-CF16140FBD0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1909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FBEB-CD08-45CD-A915-6CB2358CE8E8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02.11.2017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BF601-C791-4839-8402-CF16140FBD02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04359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FBEB-CD08-45CD-A915-6CB2358CE8E8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02.11.2017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BF601-C791-4839-8402-CF16140FBD0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757933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FBEB-CD08-45CD-A915-6CB2358CE8E8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02.11.2017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BF601-C791-4839-8402-CF16140FBD0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927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02.11.2017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7931898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FBEB-CD08-45CD-A915-6CB2358CE8E8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02.11.2017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BF601-C791-4839-8402-CF16140FBD0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326965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FBEB-CD08-45CD-A915-6CB2358CE8E8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02.11.2017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BF601-C791-4839-8402-CF16140FBD0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071691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FBEB-CD08-45CD-A915-6CB2358CE8E8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02.11.2017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BF601-C791-4839-8402-CF16140FBD0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134865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FBEB-CD08-45CD-A915-6CB2358CE8E8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02.11.2017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92BF601-C791-4839-8402-CF16140FBD0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999110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FBEB-CD08-45CD-A915-6CB2358CE8E8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02.11.2017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BF601-C791-4839-8402-CF16140FBD0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785214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FBEB-CD08-45CD-A915-6CB2358CE8E8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02.11.2017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BF601-C791-4839-8402-CF16140FBD0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268212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02.11.2017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4184011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02.11.2017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75444592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02.11.2017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10741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02.11.2017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17808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02.11.2017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42108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02.11.2017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4514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02.11.2017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9570163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02.11.2017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975812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02.11.2017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0025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02.11.2017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75345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02.11.2017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487302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02.11.2017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395208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Заголовок раздела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/>
          <p:nvPr userDrawn="1"/>
        </p:nvSpPr>
        <p:spPr>
          <a:xfrm>
            <a:off x="0" y="4038600"/>
            <a:ext cx="9144000" cy="609600"/>
          </a:xfrm>
          <a:prstGeom prst="rect">
            <a:avLst/>
          </a:prstGeom>
          <a:solidFill>
            <a:srgbClr val="0070C0"/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Rectangle 10"/>
          <p:cNvSpPr/>
          <p:nvPr userDrawn="1"/>
        </p:nvSpPr>
        <p:spPr>
          <a:xfrm>
            <a:off x="0" y="4646613"/>
            <a:ext cx="9144000" cy="26987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Rectangle 10"/>
          <p:cNvSpPr/>
          <p:nvPr userDrawn="1"/>
        </p:nvSpPr>
        <p:spPr>
          <a:xfrm>
            <a:off x="0" y="0"/>
            <a:ext cx="9144000" cy="40386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 vert="horz"/>
          <a:lstStyle>
            <a:lvl1pPr algn="l" eaLnBrk="1" latinLnBrk="0" hangingPunct="1">
              <a:defRPr kumimoji="0" lang="ru-RU"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Rectangle 3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 eaLnBrk="1" latinLnBrk="0" hangingPunct="1">
              <a:defRPr kumimoji="0" lang="ru-RU">
                <a:solidFill>
                  <a:srgbClr val="A0A0A0"/>
                </a:solidFill>
              </a:defRPr>
            </a:lvl1pPr>
            <a:extLst/>
          </a:lstStyle>
          <a:p>
            <a:pPr>
              <a:defRPr/>
            </a:pPr>
            <a:fld id="{5DC89E21-01A0-4EAF-A0A4-DE0EB33B7910}" type="datetime1">
              <a:rPr/>
              <a:pPr>
                <a:defRPr/>
              </a:pPr>
              <a:t>03.02.2015</a:t>
            </a:fld>
            <a:endParaRPr dirty="0"/>
          </a:p>
        </p:txBody>
      </p:sp>
      <p:sp>
        <p:nvSpPr>
          <p:cNvPr id="7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endParaRPr dirty="0">
              <a:solidFill>
                <a:prstClr val="white"/>
              </a:solidFill>
            </a:endParaRPr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477000" y="6477000"/>
            <a:ext cx="1020763" cy="3048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F4E6BDB-B63F-4A5E-9EF6-BE9D11E405AF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8184183"/>
      </p:ext>
    </p:extLst>
  </p:cSld>
  <p:clrMapOvr>
    <a:masterClrMapping/>
  </p:clrMapOvr>
  <p:transition spd="med">
    <p:dissolv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480" y="504053"/>
            <a:ext cx="7804800" cy="114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906172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02.11.2017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16501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02.11.2017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364302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02.11.2017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2316453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02.11.2017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24537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02.11.2017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4439667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02.11.2017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7433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02.11.2017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9195511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02.11.2017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812876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02.11.2017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233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02.11.2017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52449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02.11.2017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250236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02.11.2017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8096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02.11.2017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209677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Заголовок раздела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/>
          <p:nvPr userDrawn="1"/>
        </p:nvSpPr>
        <p:spPr>
          <a:xfrm>
            <a:off x="0" y="4038600"/>
            <a:ext cx="9144000" cy="609600"/>
          </a:xfrm>
          <a:prstGeom prst="rect">
            <a:avLst/>
          </a:prstGeom>
          <a:solidFill>
            <a:srgbClr val="0070C0"/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Rectangle 10"/>
          <p:cNvSpPr/>
          <p:nvPr userDrawn="1"/>
        </p:nvSpPr>
        <p:spPr>
          <a:xfrm>
            <a:off x="0" y="4646613"/>
            <a:ext cx="9144000" cy="26987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Rectangle 10"/>
          <p:cNvSpPr/>
          <p:nvPr userDrawn="1"/>
        </p:nvSpPr>
        <p:spPr>
          <a:xfrm>
            <a:off x="0" y="0"/>
            <a:ext cx="9144000" cy="40386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 vert="horz"/>
          <a:lstStyle>
            <a:lvl1pPr algn="l" eaLnBrk="1" latinLnBrk="0" hangingPunct="1">
              <a:defRPr kumimoji="0" lang="ru-RU"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Rectangle 3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 eaLnBrk="1" latinLnBrk="0" hangingPunct="1">
              <a:defRPr kumimoji="0" lang="ru-RU">
                <a:solidFill>
                  <a:srgbClr val="A0A0A0"/>
                </a:solidFill>
              </a:defRPr>
            </a:lvl1pPr>
            <a:extLst/>
          </a:lstStyle>
          <a:p>
            <a:pPr>
              <a:defRPr/>
            </a:pPr>
            <a:fld id="{5DC89E21-01A0-4EAF-A0A4-DE0EB33B7910}" type="datetime1">
              <a:rPr/>
              <a:pPr>
                <a:defRPr/>
              </a:pPr>
              <a:t>03.02.2015</a:t>
            </a:fld>
            <a:endParaRPr dirty="0"/>
          </a:p>
        </p:txBody>
      </p:sp>
      <p:sp>
        <p:nvSpPr>
          <p:cNvPr id="7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endParaRPr dirty="0">
              <a:solidFill>
                <a:prstClr val="white"/>
              </a:solidFill>
            </a:endParaRPr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477000" y="6477000"/>
            <a:ext cx="1020763" cy="3048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F4E6BDB-B63F-4A5E-9EF6-BE9D11E405AF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2755598"/>
      </p:ext>
    </p:extLst>
  </p:cSld>
  <p:clrMapOvr>
    <a:masterClrMapping/>
  </p:clrMapOvr>
  <p:transition spd="med">
    <p:dissolv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480" y="504053"/>
            <a:ext cx="7804800" cy="114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14513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02.11.2017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5570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02.11.2017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67899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02.11.2017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60703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02.11.2017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33266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Заголовок раздела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/>
          <p:nvPr userDrawn="1"/>
        </p:nvSpPr>
        <p:spPr>
          <a:xfrm>
            <a:off x="0" y="4038600"/>
            <a:ext cx="9144000" cy="609600"/>
          </a:xfrm>
          <a:prstGeom prst="rect">
            <a:avLst/>
          </a:prstGeom>
          <a:solidFill>
            <a:srgbClr val="0070C0"/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Rectangle 10"/>
          <p:cNvSpPr/>
          <p:nvPr userDrawn="1"/>
        </p:nvSpPr>
        <p:spPr>
          <a:xfrm>
            <a:off x="0" y="4646613"/>
            <a:ext cx="9144000" cy="26987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Rectangle 10"/>
          <p:cNvSpPr/>
          <p:nvPr userDrawn="1"/>
        </p:nvSpPr>
        <p:spPr>
          <a:xfrm>
            <a:off x="0" y="0"/>
            <a:ext cx="9144000" cy="40386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 vert="horz"/>
          <a:lstStyle>
            <a:lvl1pPr algn="l" eaLnBrk="1" latinLnBrk="0" hangingPunct="1">
              <a:defRPr kumimoji="0" lang="ru-RU"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Rectangle 3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 eaLnBrk="1" latinLnBrk="0" hangingPunct="1">
              <a:defRPr kumimoji="0" lang="ru-RU">
                <a:solidFill>
                  <a:srgbClr val="A0A0A0"/>
                </a:solidFill>
              </a:defRPr>
            </a:lvl1pPr>
            <a:extLst/>
          </a:lstStyle>
          <a:p>
            <a:pPr>
              <a:defRPr/>
            </a:pPr>
            <a:fld id="{5DC89E21-01A0-4EAF-A0A4-DE0EB33B7910}" type="datetime1">
              <a:rPr/>
              <a:pPr>
                <a:defRPr/>
              </a:pPr>
              <a:t>03.02.2015</a:t>
            </a:fld>
            <a:endParaRPr dirty="0"/>
          </a:p>
        </p:txBody>
      </p:sp>
      <p:sp>
        <p:nvSpPr>
          <p:cNvPr id="7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endParaRPr dirty="0">
              <a:solidFill>
                <a:prstClr val="white"/>
              </a:solidFill>
            </a:endParaRPr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477000" y="6477000"/>
            <a:ext cx="1020763" cy="3048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F4E6BDB-B63F-4A5E-9EF6-BE9D11E405AF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4382338"/>
      </p:ext>
    </p:extLst>
  </p:cSld>
  <p:clrMapOvr>
    <a:masterClrMapping/>
  </p:clrMapOvr>
  <p:transition spd="med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480" y="504053"/>
            <a:ext cx="7804800" cy="114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37562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02.11.2017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931709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02.11.2017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5947234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02.11.2017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41385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02.11.2017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5000761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02.11.2017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84089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02.11.2017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6841038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02.11.2017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64486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02.11.2017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10352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02.11.2017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17384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02.11.2017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82800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02.11.2017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9204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Заголовок раздела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/>
          <p:nvPr userDrawn="1"/>
        </p:nvSpPr>
        <p:spPr>
          <a:xfrm>
            <a:off x="0" y="4038600"/>
            <a:ext cx="9144000" cy="609600"/>
          </a:xfrm>
          <a:prstGeom prst="rect">
            <a:avLst/>
          </a:prstGeom>
          <a:solidFill>
            <a:srgbClr val="0070C0"/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Rectangle 10"/>
          <p:cNvSpPr/>
          <p:nvPr userDrawn="1"/>
        </p:nvSpPr>
        <p:spPr>
          <a:xfrm>
            <a:off x="0" y="4646613"/>
            <a:ext cx="9144000" cy="26987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Rectangle 10"/>
          <p:cNvSpPr/>
          <p:nvPr userDrawn="1"/>
        </p:nvSpPr>
        <p:spPr>
          <a:xfrm>
            <a:off x="0" y="0"/>
            <a:ext cx="9144000" cy="40386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 vert="horz"/>
          <a:lstStyle>
            <a:lvl1pPr algn="l" eaLnBrk="1" latinLnBrk="0" hangingPunct="1">
              <a:defRPr kumimoji="0" lang="ru-RU"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Rectangle 3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 eaLnBrk="1" latinLnBrk="0" hangingPunct="1">
              <a:defRPr kumimoji="0" lang="ru-RU">
                <a:solidFill>
                  <a:srgbClr val="A0A0A0"/>
                </a:solidFill>
              </a:defRPr>
            </a:lvl1pPr>
            <a:extLst/>
          </a:lstStyle>
          <a:p>
            <a:pPr>
              <a:defRPr/>
            </a:pPr>
            <a:fld id="{5DC89E21-01A0-4EAF-A0A4-DE0EB33B7910}" type="datetime1">
              <a:rPr/>
              <a:pPr>
                <a:defRPr/>
              </a:pPr>
              <a:t>03.02.2015</a:t>
            </a:fld>
            <a:endParaRPr dirty="0"/>
          </a:p>
        </p:txBody>
      </p:sp>
      <p:sp>
        <p:nvSpPr>
          <p:cNvPr id="7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endParaRPr dirty="0">
              <a:solidFill>
                <a:prstClr val="white"/>
              </a:solidFill>
            </a:endParaRPr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477000" y="6477000"/>
            <a:ext cx="1020763" cy="3048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F4E6BDB-B63F-4A5E-9EF6-BE9D11E405AF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6996521"/>
      </p:ext>
    </p:extLst>
  </p:cSld>
  <p:clrMapOvr>
    <a:masterClrMapping/>
  </p:clrMapOvr>
  <p:transition spd="med"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480" y="504053"/>
            <a:ext cx="7804800" cy="114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02168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0FB9A-FAE6-400E-B75D-6CD004F6C38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10463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1D9A2-47B5-4491-A6B1-990233E5B50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7328619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B4ACB-8D35-4C76-94B7-D6A41454F7C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8548433"/>
      </p:ext>
    </p:extLst>
  </p:cSld>
  <p:clrMapOvr>
    <a:masterClrMapping/>
  </p:clrMapOvr>
  <p:transition spd="slow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4362F-45E9-4B6A-8A9F-F385C9DFB3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486047"/>
      </p:ext>
    </p:extLst>
  </p:cSld>
  <p:clrMapOvr>
    <a:masterClrMapping/>
  </p:clrMapOvr>
  <p:transition spd="slow"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578C0-79BF-488D-B421-97756B7CF66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4860822"/>
      </p:ext>
    </p:extLst>
  </p:cSld>
  <p:clrMapOvr>
    <a:masterClrMapping/>
  </p:clrMapOvr>
  <p:transition spd="slow"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D1980-0551-4759-9D23-47A72DEB00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2389355"/>
      </p:ext>
    </p:extLst>
  </p:cSld>
  <p:clrMapOvr>
    <a:masterClrMapping/>
  </p:clrMapOvr>
  <p:transition spd="slow"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ABD28-2CAF-454A-8141-3E4B6413003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5230593"/>
      </p:ext>
    </p:extLst>
  </p:cSld>
  <p:clrMapOvr>
    <a:masterClrMapping/>
  </p:clrMapOvr>
  <p:transition spd="slow"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2D7F2-4869-4F8C-9283-8408F7A86F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5607701"/>
      </p:ext>
    </p:extLst>
  </p:cSld>
  <p:clrMapOvr>
    <a:masterClrMapping/>
  </p:clrMapOvr>
  <p:transition spd="slow"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02D4B-674B-41D3-910F-89DF8325B48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5181443"/>
      </p:ext>
    </p:extLst>
  </p:cSld>
  <p:clrMapOvr>
    <a:masterClrMapping/>
  </p:clrMapOvr>
  <p:transition spd="slow"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CAF1D-F77D-4730-B9ED-2ED73B2BDB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022303"/>
      </p:ext>
    </p:extLst>
  </p:cSld>
  <p:clrMapOvr>
    <a:masterClrMapping/>
  </p:clrMapOvr>
  <p:transition spd="slow"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77988-BEBD-436F-AC06-D4F1F2B2D2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7527647"/>
      </p:ext>
    </p:extLst>
  </p:cSld>
  <p:clrMapOvr>
    <a:masterClrMapping/>
  </p:clrMapOvr>
  <p:transition spd="slow"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2B673-1A0A-4827-929A-8E21A1B85F5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9204008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0FB9A-FAE6-400E-B75D-6CD004F6C38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03562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1D9A2-47B5-4491-A6B1-990233E5B50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9007266"/>
      </p:ext>
    </p:extLst>
  </p:cSld>
  <p:clrMapOvr>
    <a:masterClrMapping/>
  </p:clrMapOvr>
  <p:transition spd="slow"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B4ACB-8D35-4C76-94B7-D6A41454F7C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1076760"/>
      </p:ext>
    </p:extLst>
  </p:cSld>
  <p:clrMapOvr>
    <a:masterClrMapping/>
  </p:clrMapOvr>
  <p:transition spd="slow"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4362F-45E9-4B6A-8A9F-F385C9DFB3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4184162"/>
      </p:ext>
    </p:extLst>
  </p:cSld>
  <p:clrMapOvr>
    <a:masterClrMapping/>
  </p:clrMapOvr>
  <p:transition spd="slow"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578C0-79BF-488D-B421-97756B7CF66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8265378"/>
      </p:ext>
    </p:extLst>
  </p:cSld>
  <p:clrMapOvr>
    <a:masterClrMapping/>
  </p:clrMapOvr>
  <p:transition spd="slow"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D1980-0551-4759-9D23-47A72DEB00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4588507"/>
      </p:ext>
    </p:extLst>
  </p:cSld>
  <p:clrMapOvr>
    <a:masterClrMapping/>
  </p:clrMapOvr>
  <p:transition spd="slow"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ABD28-2CAF-454A-8141-3E4B6413003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5894397"/>
      </p:ext>
    </p:extLst>
  </p:cSld>
  <p:clrMapOvr>
    <a:masterClrMapping/>
  </p:clrMapOvr>
  <p:transition spd="slow"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2D7F2-4869-4F8C-9283-8408F7A86F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5728124"/>
      </p:ext>
    </p:extLst>
  </p:cSld>
  <p:clrMapOvr>
    <a:masterClrMapping/>
  </p:clrMapOvr>
  <p:transition spd="slow"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02D4B-674B-41D3-910F-89DF8325B48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7335527"/>
      </p:ext>
    </p:extLst>
  </p:cSld>
  <p:clrMapOvr>
    <a:masterClrMapping/>
  </p:clrMapOvr>
  <p:transition spd="slow"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CAF1D-F77D-4730-B9ED-2ED73B2BDB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1189466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77988-BEBD-436F-AC06-D4F1F2B2D2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1190263"/>
      </p:ext>
    </p:extLst>
  </p:cSld>
  <p:clrMapOvr>
    <a:masterClrMapping/>
  </p:clrMapOvr>
  <p:transition spd="slow"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2B673-1A0A-4827-929A-8E21A1B85F5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0947546"/>
      </p:ext>
    </p:extLst>
  </p:cSld>
  <p:clrMapOvr>
    <a:masterClrMapping/>
  </p:clrMapOvr>
  <p:transition spd="slow"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0FB9A-FAE6-400E-B75D-6CD004F6C38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81884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1D9A2-47B5-4491-A6B1-990233E5B50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5946714"/>
      </p:ext>
    </p:extLst>
  </p:cSld>
  <p:clrMapOvr>
    <a:masterClrMapping/>
  </p:clrMapOvr>
  <p:transition spd="slow"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B4ACB-8D35-4C76-94B7-D6A41454F7C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1694522"/>
      </p:ext>
    </p:extLst>
  </p:cSld>
  <p:clrMapOvr>
    <a:masterClrMapping/>
  </p:clrMapOvr>
  <p:transition spd="slow"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4362F-45E9-4B6A-8A9F-F385C9DFB3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1531200"/>
      </p:ext>
    </p:extLst>
  </p:cSld>
  <p:clrMapOvr>
    <a:masterClrMapping/>
  </p:clrMapOvr>
  <p:transition spd="slow"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578C0-79BF-488D-B421-97756B7CF66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2572063"/>
      </p:ext>
    </p:extLst>
  </p:cSld>
  <p:clrMapOvr>
    <a:masterClrMapping/>
  </p:clrMapOvr>
  <p:transition spd="slow">
    <p:rand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D1980-0551-4759-9D23-47A72DEB00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4757633"/>
      </p:ext>
    </p:extLst>
  </p:cSld>
  <p:clrMapOvr>
    <a:masterClrMapping/>
  </p:clrMapOvr>
  <p:transition spd="slow">
    <p:rand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ABD28-2CAF-454A-8141-3E4B6413003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1905256"/>
      </p:ext>
    </p:extLst>
  </p:cSld>
  <p:clrMapOvr>
    <a:masterClrMapping/>
  </p:clrMapOvr>
  <p:transition spd="slow">
    <p:rand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2D7F2-4869-4F8C-9283-8408F7A86F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4554279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02D4B-674B-41D3-910F-89DF8325B48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2814856"/>
      </p:ext>
    </p:extLst>
  </p:cSld>
  <p:clrMapOvr>
    <a:masterClrMapping/>
  </p:clrMapOvr>
  <p:transition spd="slow">
    <p:rand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CAF1D-F77D-4730-B9ED-2ED73B2BDB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6751892"/>
      </p:ext>
    </p:extLst>
  </p:cSld>
  <p:clrMapOvr>
    <a:masterClrMapping/>
  </p:clrMapOvr>
  <p:transition spd="slow">
    <p:rand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77988-BEBD-436F-AC06-D4F1F2B2D2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5781630"/>
      </p:ext>
    </p:extLst>
  </p:cSld>
  <p:clrMapOvr>
    <a:masterClrMapping/>
  </p:clrMapOvr>
  <p:transition spd="slow">
    <p:rand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2B673-1A0A-4827-929A-8E21A1B85F5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5018584"/>
      </p:ext>
    </p:extLst>
  </p:cSld>
  <p:clrMapOvr>
    <a:masterClrMapping/>
  </p:clrMapOvr>
  <p:transition spd="slow">
    <p:rand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0FB9A-FAE6-400E-B75D-6CD004F6C38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708643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1D9A2-47B5-4491-A6B1-990233E5B50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3454246"/>
      </p:ext>
    </p:extLst>
  </p:cSld>
  <p:clrMapOvr>
    <a:masterClrMapping/>
  </p:clrMapOvr>
  <p:transition spd="slow">
    <p:rand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B4ACB-8D35-4C76-94B7-D6A41454F7C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5720286"/>
      </p:ext>
    </p:extLst>
  </p:cSld>
  <p:clrMapOvr>
    <a:masterClrMapping/>
  </p:clrMapOvr>
  <p:transition spd="slow">
    <p:rand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4362F-45E9-4B6A-8A9F-F385C9DFB3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7406410"/>
      </p:ext>
    </p:extLst>
  </p:cSld>
  <p:clrMapOvr>
    <a:masterClrMapping/>
  </p:clrMapOvr>
  <p:transition spd="slow">
    <p:random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578C0-79BF-488D-B421-97756B7CF66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3223568"/>
      </p:ext>
    </p:extLst>
  </p:cSld>
  <p:clrMapOvr>
    <a:masterClrMapping/>
  </p:clrMapOvr>
  <p:transition spd="slow">
    <p:random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D1980-0551-4759-9D23-47A72DEB00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683949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ABD28-2CAF-454A-8141-3E4B6413003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8052955"/>
      </p:ext>
    </p:extLst>
  </p:cSld>
  <p:clrMapOvr>
    <a:masterClrMapping/>
  </p:clrMapOvr>
  <p:transition spd="slow">
    <p:random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2D7F2-4869-4F8C-9283-8408F7A86F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9811127"/>
      </p:ext>
    </p:extLst>
  </p:cSld>
  <p:clrMapOvr>
    <a:masterClrMapping/>
  </p:clrMapOvr>
  <p:transition spd="slow">
    <p:random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02D4B-674B-41D3-910F-89DF8325B48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1305904"/>
      </p:ext>
    </p:extLst>
  </p:cSld>
  <p:clrMapOvr>
    <a:masterClrMapping/>
  </p:clrMapOvr>
  <p:transition spd="slow">
    <p:random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CAF1D-F77D-4730-B9ED-2ED73B2BDB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9716607"/>
      </p:ext>
    </p:extLst>
  </p:cSld>
  <p:clrMapOvr>
    <a:masterClrMapping/>
  </p:clrMapOvr>
  <p:transition spd="slow">
    <p:random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77988-BEBD-436F-AC06-D4F1F2B2D2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9111518"/>
      </p:ext>
    </p:extLst>
  </p:cSld>
  <p:clrMapOvr>
    <a:masterClrMapping/>
  </p:clrMapOvr>
  <p:transition spd="slow">
    <p:random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2B673-1A0A-4827-929A-8E21A1B85F5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5320508"/>
      </p:ext>
    </p:extLst>
  </p:cSld>
  <p:clrMapOvr>
    <a:masterClrMapping/>
  </p:clrMapOvr>
  <p:transition spd="slow">
    <p:random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0FB9A-FAE6-400E-B75D-6CD004F6C38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73537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1D9A2-47B5-4491-A6B1-990233E5B50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2001326"/>
      </p:ext>
    </p:extLst>
  </p:cSld>
  <p:clrMapOvr>
    <a:masterClrMapping/>
  </p:clrMapOvr>
  <p:transition spd="slow">
    <p:random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B4ACB-8D35-4C76-94B7-D6A41454F7C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6140091"/>
      </p:ext>
    </p:extLst>
  </p:cSld>
  <p:clrMapOvr>
    <a:masterClrMapping/>
  </p:clrMapOvr>
  <p:transition spd="slow">
    <p:random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4362F-45E9-4B6A-8A9F-F385C9DFB3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670301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578C0-79BF-488D-B421-97756B7CF66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553642"/>
      </p:ext>
    </p:extLst>
  </p:cSld>
  <p:clrMapOvr>
    <a:masterClrMapping/>
  </p:clrMapOvr>
  <p:transition spd="slow">
    <p:random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D1980-0551-4759-9D23-47A72DEB00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6749575"/>
      </p:ext>
    </p:extLst>
  </p:cSld>
  <p:clrMapOvr>
    <a:masterClrMapping/>
  </p:clrMapOvr>
  <p:transition spd="slow">
    <p:random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ABD28-2CAF-454A-8141-3E4B6413003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5626977"/>
      </p:ext>
    </p:extLst>
  </p:cSld>
  <p:clrMapOvr>
    <a:masterClrMapping/>
  </p:clrMapOvr>
  <p:transition spd="slow">
    <p:random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2D7F2-4869-4F8C-9283-8408F7A86F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0267961"/>
      </p:ext>
    </p:extLst>
  </p:cSld>
  <p:clrMapOvr>
    <a:masterClrMapping/>
  </p:clrMapOvr>
  <p:transition spd="slow">
    <p:random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02D4B-674B-41D3-910F-89DF8325B48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3787773"/>
      </p:ext>
    </p:extLst>
  </p:cSld>
  <p:clrMapOvr>
    <a:masterClrMapping/>
  </p:clrMapOvr>
  <p:transition spd="slow">
    <p:random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CAF1D-F77D-4730-B9ED-2ED73B2BDB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9630504"/>
      </p:ext>
    </p:extLst>
  </p:cSld>
  <p:clrMapOvr>
    <a:masterClrMapping/>
  </p:clrMapOvr>
  <p:transition spd="slow">
    <p:random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77988-BEBD-436F-AC06-D4F1F2B2D2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3478425"/>
      </p:ext>
    </p:extLst>
  </p:cSld>
  <p:clrMapOvr>
    <a:masterClrMapping/>
  </p:clrMapOvr>
  <p:transition spd="slow">
    <p:random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2B673-1A0A-4827-929A-8E21A1B85F5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1781232"/>
      </p:ext>
    </p:extLst>
  </p:cSld>
  <p:clrMapOvr>
    <a:masterClrMapping/>
  </p:clrMapOvr>
  <p:transition spd="slow">
    <p:random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0FB9A-FAE6-400E-B75D-6CD004F6C38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952921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1D9A2-47B5-4491-A6B1-990233E5B50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3012914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slideLayout" Target="../slideLayouts/slideLayout168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slideLayout" Target="../slideLayouts/slideLayout181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Relationship Id="rId14" Type="http://schemas.openxmlformats.org/officeDocument/2006/relationships/theme" Target="../theme/theme1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BDC4717-762A-4FF2-9387-FB9917084240}" type="slidenum">
              <a:rPr lang="ru-RU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2560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</p:sldLayoutIdLst>
  <p:transition spd="slow">
    <p:rand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BDC4717-762A-4FF2-9387-FB9917084240}" type="slidenum">
              <a:rPr lang="ru-RU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0293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ransition spd="slow">
    <p:rand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27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5101D5-9051-4145-979C-2D88C17A7FCA}" type="slidenum">
              <a:rPr 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7998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CAEFBEB-CD08-45CD-A915-6CB2358CE8E8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02.11.2017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92BF601-C791-4839-8402-CF16140FBD0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690899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02.11.2017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7932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02.11.2017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1085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02.11.2017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5013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02.11.2017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8861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BDC4717-762A-4FF2-9387-FB9917084240}" type="slidenum">
              <a:rPr lang="ru-RU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7979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ransition spd="slow">
    <p:rand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BDC4717-762A-4FF2-9387-FB9917084240}" type="slidenum">
              <a:rPr lang="ru-RU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3238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ransition spd="slow">
    <p:rand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BDC4717-762A-4FF2-9387-FB9917084240}" type="slidenum">
              <a:rPr lang="ru-RU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7547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ransition spd="slow">
    <p:rand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BDC4717-762A-4FF2-9387-FB9917084240}" type="slidenum">
              <a:rPr lang="ru-RU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8827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</p:sldLayoutIdLst>
  <p:transition spd="slow">
    <p:rand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BDC4717-762A-4FF2-9387-FB9917084240}" type="slidenum">
              <a:rPr lang="ru-RU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2233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</p:sldLayoutIdLst>
  <p:transition spd="slow">
    <p:rand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BDC4717-762A-4FF2-9387-FB9917084240}" type="slidenum">
              <a:rPr lang="ru-RU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8043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</p:sldLayoutIdLst>
  <p:transition spd="slow">
    <p:rand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4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ktrest.ru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5.xml"/><Relationship Id="rId4" Type="http://schemas.openxmlformats.org/officeDocument/2006/relationships/hyperlink" Target="https://e.mail.ru/compose/?mailto=mailto:spa@ektrest.ru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4.xml"/><Relationship Id="rId6" Type="http://schemas.openxmlformats.org/officeDocument/2006/relationships/image" Target="../media/image19.jpeg"/><Relationship Id="rId5" Type="http://schemas.openxmlformats.org/officeDocument/2006/relationships/image" Target="../media/image3.jpe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 descr="logo_profsouz_new_mini_0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1147346" cy="128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1691680" y="404664"/>
            <a:ext cx="7022554" cy="86409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КИРОВСКАЯ РАЙОННАЯ ОРГАНИЗАЦИЯ ПРОФСОЮЗА РАБОТНИКОВ ОБРАЗОВАНИЯ И НАУКИ РФ</a:t>
            </a:r>
            <a:endParaRPr lang="ru-RU" sz="2000" b="1" dirty="0">
              <a:solidFill>
                <a:srgbClr val="0070C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115616" y="2780928"/>
            <a:ext cx="7454602" cy="86409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СОВЕЩАНИЕ  ПРЕДСЕДАТЕЛЕЙ ППО</a:t>
            </a:r>
            <a:endParaRPr lang="ru-RU" sz="2800" b="1" dirty="0">
              <a:solidFill>
                <a:srgbClr val="0070C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2699792" y="5805264"/>
            <a:ext cx="4896544" cy="57606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01 ноября 2017</a:t>
            </a:r>
            <a:endParaRPr lang="ru-RU" sz="2800" b="1" dirty="0">
              <a:solidFill>
                <a:srgbClr val="0070C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976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4"/>
          <p:cNvSpPr>
            <a:spLocks noGrp="1"/>
          </p:cNvSpPr>
          <p:nvPr>
            <p:ph idx="1"/>
          </p:nvPr>
        </p:nvSpPr>
        <p:spPr>
          <a:xfrm>
            <a:off x="0" y="2000250"/>
            <a:ext cx="9144000" cy="4857750"/>
          </a:xfrm>
        </p:spPr>
        <p:txBody>
          <a:bodyPr/>
          <a:lstStyle/>
          <a:p>
            <a:pPr marL="0" indent="355600">
              <a:buFont typeface="Arial" charset="0"/>
              <a:buNone/>
            </a:pP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55600">
              <a:buFont typeface="Arial" charset="0"/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5600">
              <a:buFont typeface="Arial" charset="0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Провести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 01 ноября по 09 ноября 2017 года силами 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внештатных правовых инспекторов труда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ответственных за правовую работу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первичных профсоюзных организациях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региональную тематическую проверку соблюдения трудового законодательства в образовательных организациях по теме «Изменение оплаты труда в трудовых договорах».</a:t>
            </a:r>
          </a:p>
          <a:p>
            <a:pPr marL="0" indent="355600">
              <a:buFont typeface="Arial" charset="0"/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650" y="0"/>
            <a:ext cx="8328025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90830466"/>
      </p:ext>
    </p:extLst>
  </p:cSld>
  <p:clrMapOvr>
    <a:masterClrMapping/>
  </p:clrMapOvr>
  <p:transition spd="slow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00B0F0"/>
                </a:solidFill>
              </a:rPr>
              <a:t>Положение</a:t>
            </a:r>
            <a:br>
              <a:rPr lang="ru-RU" sz="3200" dirty="0">
                <a:solidFill>
                  <a:srgbClr val="00B0F0"/>
                </a:solidFill>
              </a:rPr>
            </a:br>
            <a:r>
              <a:rPr lang="ru-RU" sz="3200" dirty="0">
                <a:solidFill>
                  <a:srgbClr val="00B0F0"/>
                </a:solidFill>
              </a:rPr>
              <a:t>об ответственном за правовую работу в ППО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363272" cy="4641379"/>
          </a:xfrm>
        </p:spPr>
        <p:txBody>
          <a:bodyPr/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Ответственный за правовую работу в первичной профсоюзной организации (далее – ответственный за правовую работу) является лицом, </a:t>
            </a:r>
            <a:r>
              <a:rPr lang="ru-RU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ответственным за осуществление профсоюзного контроля </a:t>
            </a:r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 соблюдением трудового законодательства, законодательства о профессиональных союзах, выполнением условий коллективного договора, соглашений в образовательном учреждении.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Ответственный за правовую работу </a:t>
            </a:r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назначается решением профсоюзного комитета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из числа членов профсоюзного комитета и подотчетен профсоюзному комитету, выполняет решения, принятые профсоюзным комитетом в пределах своей компетенции.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19057099"/>
      </p:ext>
    </p:extLst>
  </p:cSld>
  <p:clrMapOvr>
    <a:masterClrMapping/>
  </p:clrMapOvr>
  <p:transition spd="slow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srgbClr val="00B0F0"/>
                </a:solidFill>
              </a:rPr>
              <a:t>Обязанности ответственного за правовую работу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Ответственный за правовую работу:</a:t>
            </a:r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>
                <a:solidFill>
                  <a:srgbClr val="00B0F0"/>
                </a:solidFill>
              </a:rPr>
              <a:t>организует проведение </a:t>
            </a:r>
            <a:r>
              <a:rPr lang="ru-RU" dirty="0">
                <a:solidFill>
                  <a:srgbClr val="00B050"/>
                </a:solidFill>
              </a:rPr>
              <a:t>по решению профсоюзного комитета </a:t>
            </a:r>
            <a:r>
              <a:rPr lang="ru-RU" dirty="0">
                <a:solidFill>
                  <a:srgbClr val="00B0F0"/>
                </a:solidFill>
              </a:rPr>
              <a:t>проверок </a:t>
            </a:r>
            <a:r>
              <a:rPr lang="ru-RU" dirty="0"/>
              <a:t>соблюдения работодателем трудового законодательства, законодательства о профсоюзах, а также выполнения условий коллективных договоров, соглашений</a:t>
            </a:r>
          </a:p>
        </p:txBody>
      </p:sp>
    </p:spTree>
    <p:extLst>
      <p:ext uri="{BB962C8B-B14F-4D97-AF65-F5344CB8AC3E}">
        <p14:creationId xmlns="" xmlns:p14="http://schemas.microsoft.com/office/powerpoint/2010/main" val="3318427612"/>
      </p:ext>
    </p:extLst>
  </p:cSld>
  <p:clrMapOvr>
    <a:masterClrMapping/>
  </p:clrMapOvr>
  <p:transition spd="slow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243408"/>
            <a:ext cx="8229600" cy="1143000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r>
              <a:rPr lang="ru-RU" sz="1200" dirty="0"/>
              <a:t>(бланк первичной профсоюзной организации)</a:t>
            </a:r>
            <a:br>
              <a:rPr lang="ru-RU" sz="1200" dirty="0"/>
            </a:br>
            <a:r>
              <a:rPr lang="ru-RU" sz="1200" b="1" dirty="0" smtClean="0"/>
              <a:t>АКТ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проверки соблюдения работодателем в системе образования трудового законодательства и иных нормативных правовых актов, содержащих нормы трудового права, законодательства о профессиональных союзах, выполнения условий коллективных договоров, соглашений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7560"/>
          <a:stretch/>
        </p:blipFill>
        <p:spPr bwMode="auto">
          <a:xfrm>
            <a:off x="971600" y="1484784"/>
            <a:ext cx="6976073" cy="4878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07575475"/>
      </p:ext>
    </p:extLst>
  </p:cSld>
  <p:clrMapOvr>
    <a:masterClrMapping/>
  </p:clrMapOvr>
  <p:transition spd="slow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1800" dirty="0" smtClean="0">
                <a:solidFill>
                  <a:srgbClr val="00B0F0"/>
                </a:solidFill>
              </a:rPr>
              <a:t>1.С </a:t>
            </a:r>
            <a:r>
              <a:rPr lang="ru-RU" sz="1800" dirty="0">
                <a:solidFill>
                  <a:srgbClr val="00B0F0"/>
                </a:solidFill>
              </a:rPr>
              <a:t>работниками, у которых на новый учебный год изменяются  условия оплаты труда, не заключены дополнительные соглашения к трудовому договору об изменении условий оплаты труда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/>
              <a:t>ст. 72 Трудового кодекса Российской Федерации:</a:t>
            </a:r>
          </a:p>
          <a:p>
            <a:r>
              <a:rPr lang="ru-RU" sz="1800" dirty="0"/>
              <a:t>изменение определенных сторонами условий трудового договора допускается только </a:t>
            </a:r>
            <a:r>
              <a:rPr lang="ru-RU" sz="1800" dirty="0">
                <a:solidFill>
                  <a:srgbClr val="00B050"/>
                </a:solidFill>
              </a:rPr>
              <a:t>по соглашению сторон трудового договора</a:t>
            </a:r>
            <a:r>
              <a:rPr lang="ru-RU" sz="1800" dirty="0"/>
              <a:t>. 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sz="1800" dirty="0" smtClean="0"/>
              <a:t>1.Принятие </a:t>
            </a:r>
            <a:r>
              <a:rPr lang="ru-RU" sz="1800" dirty="0"/>
              <a:t>решения (издание приказа) о предполагаемых изменениях условий трудового договора.</a:t>
            </a:r>
          </a:p>
          <a:p>
            <a:pPr marL="0" indent="0">
              <a:buNone/>
            </a:pPr>
            <a:r>
              <a:rPr lang="ru-RU" sz="1800" dirty="0" smtClean="0"/>
              <a:t>2.Уведомление </a:t>
            </a:r>
            <a:r>
              <a:rPr lang="ru-RU" sz="1800" dirty="0"/>
              <a:t>работника в письменной форме не позднее чем </a:t>
            </a:r>
            <a:r>
              <a:rPr lang="ru-RU" sz="1800" b="1" dirty="0"/>
              <a:t>за два месяца </a:t>
            </a:r>
            <a:r>
              <a:rPr lang="ru-RU" sz="1800" dirty="0"/>
              <a:t>о предстоящих изменениях условий трудового договора.</a:t>
            </a:r>
          </a:p>
          <a:p>
            <a:pPr marL="0" indent="0">
              <a:buNone/>
            </a:pPr>
            <a:r>
              <a:rPr lang="ru-RU" sz="1800" dirty="0" smtClean="0"/>
              <a:t>3.Заключение </a:t>
            </a:r>
            <a:r>
              <a:rPr lang="ru-RU" sz="1800" dirty="0"/>
              <a:t>дополнительного соглашения об изменении оговоренных условий.</a:t>
            </a:r>
          </a:p>
          <a:p>
            <a:endParaRPr lang="ru-RU" dirty="0"/>
          </a:p>
        </p:txBody>
      </p:sp>
      <p:sp>
        <p:nvSpPr>
          <p:cNvPr id="4" name="Пятиугольник 3"/>
          <p:cNvSpPr/>
          <p:nvPr/>
        </p:nvSpPr>
        <p:spPr>
          <a:xfrm rot="5246955">
            <a:off x="4008244" y="2702643"/>
            <a:ext cx="523459" cy="40971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4462768"/>
      </p:ext>
    </p:extLst>
  </p:cSld>
  <p:clrMapOvr>
    <a:masterClrMapping/>
  </p:clrMapOvr>
  <p:transition spd="slow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381000" y="381000"/>
            <a:ext cx="8382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</a:rPr>
              <a:t>За выполнение трудовых обязанностей, предусмотренных настоящим трудовым договором, работнику устанавливается заработная плата в размере: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</a:rPr>
              <a:t>а) должностной оклад, ставка заработной платы _________ рублей в месяц;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</a:rPr>
              <a:t>б) работнику производятся выплаты компенсационного характера: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57200" y="1981200"/>
          <a:ext cx="8458200" cy="1285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2819400"/>
                <a:gridCol w="2819400"/>
              </a:tblGrid>
              <a:tr h="91485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Наименование выплаты </a:t>
                      </a:r>
                      <a:endParaRPr lang="ru-RU" sz="1800" dirty="0"/>
                    </a:p>
                  </a:txBody>
                  <a:tcPr marT="45743" marB="457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Размер выплаты</a:t>
                      </a:r>
                      <a:endParaRPr lang="ru-RU" sz="1800" dirty="0"/>
                    </a:p>
                  </a:txBody>
                  <a:tcPr marT="45743" marB="457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Фактор, обусловливающий получение выплаты </a:t>
                      </a:r>
                      <a:endParaRPr lang="ru-RU" sz="1800" dirty="0"/>
                    </a:p>
                  </a:txBody>
                  <a:tcPr marT="45743" marB="45743"/>
                </a:tc>
              </a:tr>
              <a:tr h="371023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43" marB="4574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43" marB="45743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43" marB="45743"/>
                </a:tc>
              </a:tr>
            </a:tbl>
          </a:graphicData>
        </a:graphic>
      </p:graphicFrame>
      <p:sp>
        <p:nvSpPr>
          <p:cNvPr id="36881" name="TextBox 3"/>
          <p:cNvSpPr txBox="1">
            <a:spLocks noChangeArrowheads="1"/>
          </p:cNvSpPr>
          <p:nvPr/>
        </p:nvSpPr>
        <p:spPr bwMode="auto">
          <a:xfrm>
            <a:off x="228600" y="3276600"/>
            <a:ext cx="86693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prstClr val="black"/>
                </a:solidFill>
              </a:rPr>
              <a:t>в) работнику производятся выплаты стимулирующего характера: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57200" y="3733800"/>
          <a:ext cx="8458200" cy="1590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6951"/>
                <a:gridCol w="1555705"/>
                <a:gridCol w="1918199"/>
                <a:gridCol w="1812471"/>
                <a:gridCol w="1434874"/>
              </a:tblGrid>
              <a:tr h="121968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 выплаты </a:t>
                      </a:r>
                      <a:endParaRPr lang="ru-RU" sz="1600" dirty="0"/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Условия получения выплаты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Показатели и критерии оценки </a:t>
                      </a:r>
                      <a:r>
                        <a:rPr lang="ru-RU" sz="1600" dirty="0" smtClean="0"/>
                        <a:t> эффективности деятельности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Периодичность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Размер </a:t>
                      </a:r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выплаты </a:t>
                      </a:r>
                      <a:endParaRPr lang="ru-RU" sz="1600" dirty="0"/>
                    </a:p>
                  </a:txBody>
                  <a:tcPr marL="0" marR="0" marT="0" marB="0"/>
                </a:tc>
              </a:tr>
              <a:tr h="370988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38" marB="45738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59458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716558" cy="525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457200" y="2525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l"/>
            <a:r>
              <a:rPr lang="ru-RU" sz="1800" dirty="0">
                <a:solidFill>
                  <a:srgbClr val="00B0F0"/>
                </a:solidFill>
                <a:latin typeface="Calibri"/>
              </a:rPr>
              <a:t>б) работнику производятся выплаты компенсационного характера:</a:t>
            </a:r>
          </a:p>
        </p:txBody>
      </p:sp>
    </p:spTree>
    <p:extLst>
      <p:ext uri="{BB962C8B-B14F-4D97-AF65-F5344CB8AC3E}">
        <p14:creationId xmlns="" xmlns:p14="http://schemas.microsoft.com/office/powerpoint/2010/main" val="2913482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9413417"/>
              </p:ext>
            </p:extLst>
          </p:nvPr>
        </p:nvGraphicFramePr>
        <p:xfrm>
          <a:off x="179512" y="188640"/>
          <a:ext cx="8964488" cy="853440"/>
        </p:xfrm>
        <a:graphic>
          <a:graphicData uri="http://schemas.openxmlformats.org/drawingml/2006/table">
            <a:tbl>
              <a:tblPr firstRow="1" firstCol="1" bandRow="1"/>
              <a:tblGrid>
                <a:gridCol w="815163"/>
                <a:gridCol w="8149325"/>
              </a:tblGrid>
              <a:tr h="504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</a:rPr>
                        <a:t>2. 4.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</a:rPr>
                        <a:t>Не указан объём выполняемой работы, педагогической (учебной) нагрузки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71600" y="1268760"/>
            <a:ext cx="72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Приказ Министерства образования и науки РФ от 22 декабря 2014 г. N 1601 "О продолжительности рабочего времени (нормах часов педагогической работы за ставку заработной платы) педагогических работников и о порядке определения учебной нагрузки педагогических работников, оговариваемой в трудовом договоре"</a:t>
            </a:r>
          </a:p>
          <a:p>
            <a:pPr algn="ctr"/>
            <a:endParaRPr lang="ru-RU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259632" y="2924944"/>
            <a:ext cx="6851104" cy="1512168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 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Соглашение Министерства общего и профессионального образования Свердловской области, Ассоциации "Совет муниципальных образований Свердловской области" и Свердловской областной организации Профсоюза работников народного образования и науки РФ на 2015 - 2017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184571" y="4365104"/>
            <a:ext cx="6923112" cy="1095400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Примерное положение</a:t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 порядке распределения педагогической нагрузки работников образовательной организации на учебный год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5505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Приказ Министерства образования и науки РФ от 22 декабря 2014 г. N 1601 "О продолжительности рабочего времени (нормах часов педагогической работы за ставку заработной платы) педагогических работников и о порядке определения учебной нагрузки педагогических работников, оговариваемой в трудовом договоре"</a:t>
            </a:r>
          </a:p>
          <a:p>
            <a:pPr algn="ctr"/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6219732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389120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/>
              <a:t>Объем учебной нагрузки определяется   </a:t>
            </a:r>
            <a:r>
              <a:rPr lang="ru-RU" b="1" dirty="0">
                <a:solidFill>
                  <a:srgbClr val="00B050"/>
                </a:solidFill>
              </a:rPr>
              <a:t>ежегодно  на   начало учебного  года</a:t>
            </a:r>
            <a:r>
              <a:rPr lang="ru-RU" dirty="0">
                <a:solidFill>
                  <a:srgbClr val="00B050"/>
                </a:solidFill>
              </a:rPr>
              <a:t>   </a:t>
            </a:r>
            <a:r>
              <a:rPr lang="ru-RU" dirty="0"/>
              <a:t>и </a:t>
            </a:r>
            <a:r>
              <a:rPr lang="ru-RU" dirty="0">
                <a:solidFill>
                  <a:srgbClr val="00B050"/>
                </a:solidFill>
              </a:rPr>
              <a:t>закрепляется локальным нормативным актом организации</a:t>
            </a:r>
            <a:r>
              <a:rPr lang="ru-RU" dirty="0"/>
              <a:t>, принимаемым  с учетом мнения выборного органа первичной профсоюзной организации  или  иного  представительного   органа работников (при наличии такого представительного органа) организации.</a:t>
            </a:r>
          </a:p>
          <a:p>
            <a:endParaRPr lang="ru-RU" dirty="0"/>
          </a:p>
          <a:p>
            <a:r>
              <a:rPr lang="ru-RU" dirty="0"/>
              <a:t>Учебные часы, установленные для обучения детей на дому, включаются в учебную нагрузку учителей на общих основаниях.</a:t>
            </a:r>
          </a:p>
          <a:p>
            <a:endParaRPr lang="ru-RU" dirty="0"/>
          </a:p>
          <a:p>
            <a:r>
              <a:rPr lang="ru-RU" dirty="0"/>
              <a:t>Учебная нагрузка, выполненная </a:t>
            </a:r>
            <a:r>
              <a:rPr lang="ru-RU" dirty="0">
                <a:solidFill>
                  <a:srgbClr val="00B050"/>
                </a:solidFill>
              </a:rPr>
              <a:t>в порядке замещения временно отсутствующих </a:t>
            </a:r>
            <a:r>
              <a:rPr lang="ru-RU" dirty="0"/>
              <a:t>по болезни и другим причинам учителей и преподавателей, </a:t>
            </a:r>
            <a:r>
              <a:rPr lang="ru-RU" dirty="0">
                <a:solidFill>
                  <a:srgbClr val="00B050"/>
                </a:solidFill>
              </a:rPr>
              <a:t>оплачивается дополнительно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Объем учебной нагрузки, установленный на начало учебного года, </a:t>
            </a:r>
            <a:r>
              <a:rPr lang="ru-RU" dirty="0">
                <a:solidFill>
                  <a:srgbClr val="00B050"/>
                </a:solidFill>
              </a:rPr>
              <a:t>не может быть изменен в текущем учебном году, по инициативе  работодателя  в сторону ее снижения</a:t>
            </a:r>
            <a:r>
              <a:rPr lang="ru-RU" dirty="0"/>
              <a:t> за  исключением  случаев, связанных с уменьшением  количества  часов  по  учебным  планам,  учебным   графикам, сокращением количества обучающихся,  занимающихся,  групп,   сокращением количества классов (классов-комплектов).</a:t>
            </a:r>
          </a:p>
        </p:txBody>
      </p:sp>
    </p:spTree>
    <p:extLst>
      <p:ext uri="{BB962C8B-B14F-4D97-AF65-F5344CB8AC3E}">
        <p14:creationId xmlns="" xmlns:p14="http://schemas.microsoft.com/office/powerpoint/2010/main" val="1089869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8924" y="692696"/>
            <a:ext cx="871296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1.О полномочиях ППО в вопросах контроля за соблюдением трудового законодательства</a:t>
            </a:r>
            <a:r>
              <a:rPr lang="ru-RU" sz="2800" dirty="0" smtClean="0"/>
              <a:t>.</a:t>
            </a:r>
          </a:p>
          <a:p>
            <a:endParaRPr lang="ru-RU" sz="2800" dirty="0"/>
          </a:p>
          <a:p>
            <a:r>
              <a:rPr lang="ru-RU" sz="2800" dirty="0"/>
              <a:t>2.РТП-2017 (региональная тематическая проверка) «Изменение оплаты труда в трудовых договорах</a:t>
            </a:r>
            <a:r>
              <a:rPr lang="ru-RU" sz="2800" dirty="0" smtClean="0"/>
              <a:t>».</a:t>
            </a:r>
          </a:p>
          <a:p>
            <a:endParaRPr lang="ru-RU" sz="2800" dirty="0"/>
          </a:p>
          <a:p>
            <a:r>
              <a:rPr lang="ru-RU" sz="2800" dirty="0"/>
              <a:t>3.Об информационной работе в ППО</a:t>
            </a:r>
            <a:r>
              <a:rPr lang="ru-RU" sz="2800" dirty="0" smtClean="0"/>
              <a:t>.</a:t>
            </a:r>
          </a:p>
          <a:p>
            <a:endParaRPr lang="ru-RU" sz="2800" dirty="0"/>
          </a:p>
          <a:p>
            <a:r>
              <a:rPr lang="ru-RU" sz="2800" dirty="0"/>
              <a:t>4.Планирование мероприятий для членов Профсоюза</a:t>
            </a:r>
            <a:endParaRPr lang="ru-RU" sz="2800" dirty="0" smtClean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785195"/>
            <a:ext cx="805835" cy="899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43000" y="201414"/>
            <a:ext cx="7344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0000FF"/>
                </a:solidFill>
              </a:rPr>
              <a:t>ПОВЕСТКА СОВЕЩАНИЯ</a:t>
            </a:r>
            <a:endParaRPr lang="ru-RU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50048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8856984" cy="6480720"/>
          </a:xfrm>
        </p:spPr>
        <p:txBody>
          <a:bodyPr>
            <a:normAutofit fontScale="77500" lnSpcReduction="20000"/>
          </a:bodyPr>
          <a:lstStyle/>
          <a:p>
            <a:pPr algn="just" fontAlgn="base"/>
            <a:r>
              <a:rPr lang="ru-RU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Учителям, для которых организация является основным местом работы, </a:t>
            </a:r>
            <a:r>
              <a:rPr lang="ru-RU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 следующий учебный год</a:t>
            </a: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 сохраняется  установленный объем</a:t>
            </a:r>
            <a:r>
              <a:rPr lang="ru-RU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учебной нагрузки и обеспечивается преемственность преподавания учебных  предметов. Сохранение объема учебной нагрузки и ее преемственность у учителей выпускных классов  обеспечиваются путем предоставления им учебной нагрузки в классах, в которых впервые начинается изучение преподаваемых этими  учителями предметов.</a:t>
            </a:r>
          </a:p>
          <a:p>
            <a:pPr algn="just" fontAlgn="base"/>
            <a:r>
              <a:rPr lang="ru-RU" b="1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Наступление </a:t>
            </a: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каникул для обучающихся</a:t>
            </a:r>
            <a:r>
              <a:rPr lang="ru-RU" b="1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, в том числе обучающихся на дому, </a:t>
            </a: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 является основанием для уменьшения учителям учебной нагрузки и заработной платы</a:t>
            </a:r>
            <a:r>
              <a:rPr lang="ru-RU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, в том числе и в случаях, когда заключение медицинской организации, являющееся основанием для организации обучения на дому, действительно только до окончания учебного года.</a:t>
            </a:r>
          </a:p>
          <a:p>
            <a:pPr algn="just" fontAlgn="base"/>
            <a:r>
              <a:rPr lang="ru-RU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Временное или постоянное </a:t>
            </a: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изменение</a:t>
            </a:r>
            <a:r>
              <a:rPr lang="ru-RU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 (увеличение  или   снижение) </a:t>
            </a:r>
            <a:r>
              <a:rPr lang="ru-RU" b="1" i="1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объема учебной нагрузки</a:t>
            </a:r>
            <a:r>
              <a:rPr lang="ru-RU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 педагогических работников по сравнению с учебной нагрузкой,  оговоренной  в  трудовом  договоре,  </a:t>
            </a:r>
            <a:r>
              <a:rPr lang="ru-RU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допускается    только по соглашению сторон</a:t>
            </a: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трудового договора</a:t>
            </a:r>
            <a:r>
              <a:rPr lang="ru-RU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, за исключением изменения объема учебной нагрузки педагогических работников в сторону его снижения по причинам,  упомянутых выше. При этом  работодатель обязан уведомить  педагогических  работников  в   письменной форме не позднее, чем за  два  месяца  до  осуществления   предполагаемых изменений</a:t>
            </a:r>
            <a:r>
              <a:rPr lang="ru-RU" dirty="0" smtClean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6666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70970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389120"/>
          </a:xfrm>
        </p:spPr>
        <p:txBody>
          <a:bodyPr>
            <a:normAutofit fontScale="62500" lnSpcReduction="20000"/>
          </a:bodyPr>
          <a:lstStyle/>
          <a:p>
            <a:pPr algn="just" fontAlgn="base"/>
            <a:r>
              <a:rPr lang="ru-RU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Определение  учебной  нагрузки   учителей,  находящихся в отпуске по уходу за ребенком до достижения им возраста трех лет, осуществляется также, как и работающих </a:t>
            </a:r>
            <a:r>
              <a:rPr lang="ru-RU" dirty="0" smtClean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педагогов</a:t>
            </a:r>
            <a:r>
              <a:rPr lang="ru-RU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,   распределяется  на  указанный  период  между   другими педагогическими работниками.</a:t>
            </a:r>
          </a:p>
          <a:p>
            <a:pPr algn="just" fontAlgn="base"/>
            <a:r>
              <a:rPr lang="ru-RU" b="1" i="1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Верхний предел </a:t>
            </a:r>
            <a:r>
              <a:rPr lang="ru-RU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учебной нагрузки учителей Порядком </a:t>
            </a:r>
            <a:r>
              <a:rPr lang="ru-RU" b="1" i="1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не установлен</a:t>
            </a:r>
            <a:r>
              <a:rPr lang="ru-RU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fontAlgn="base"/>
            <a:endParaRPr lang="ru-RU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гарантиях</a:t>
            </a:r>
            <a:endParaRPr lang="ru-RU" dirty="0">
              <a:solidFill>
                <a:srgbClr val="6666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Согласно Порядку </a:t>
            </a: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учителям,  которым  не  может  быть </a:t>
            </a:r>
            <a:r>
              <a:rPr lang="ru-RU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  обеспечена учебная  нагрузка  в  объеме,  соответствующем  </a:t>
            </a: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норме   часов</a:t>
            </a:r>
            <a:r>
              <a:rPr lang="ru-RU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   учебной (преподавательской) работы, установленной за ставку заработной  платы   в неделю, </a:t>
            </a: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гарантируется выплата ставки заработной платы в полном размере  при   условии догрузки до установленной  нормы  часов  другой  педагогической   работой. </a:t>
            </a:r>
            <a:r>
              <a:rPr lang="ru-RU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К примеру, такие выплаты гарантируются учителям -предметникам    иностранного   языка, музыки,   изобразительного    искусства    и физической культуры,  ведущим соответствующие уроки в 1-4; учителям физической  культуры  организаций, расположенных в сельских населенных пунктах; учителям иностранного  языка  организаций,  расположенных в поселках лесозаготовительных и сплавных предприятий и химлесхозов; учителям русского   языка   в организациях с   родным (нерусским) языком обучения, расположенных в сельских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78431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ДОУ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 соответствии с п. 2.7 приказа Министерства образования и науки Российской Федерации от 22 декабря 2014 г. № 1601 воспитателям ДОУ установлена норма часов педагогической работы в количестве </a:t>
            </a:r>
            <a:r>
              <a:rPr lang="ru-RU" b="1" dirty="0" smtClean="0"/>
              <a:t>36 часов в неделю </a:t>
            </a:r>
            <a:r>
              <a:rPr lang="ru-RU" dirty="0" smtClean="0"/>
              <a:t>за ставку заработной платы. </a:t>
            </a:r>
          </a:p>
          <a:p>
            <a:r>
              <a:rPr lang="ru-RU" b="1" dirty="0" smtClean="0"/>
              <a:t>Установление объёма </a:t>
            </a:r>
            <a:r>
              <a:rPr lang="ru-RU" dirty="0" smtClean="0"/>
              <a:t>педагогической работы воспитателю ДОУ больше или меньше нормы часов за ставку заработной платы (36 ч. в неделю) возможно лишь </a:t>
            </a:r>
            <a:r>
              <a:rPr lang="ru-RU" b="1" dirty="0" smtClean="0"/>
              <a:t>с письменного согласия педагога</a:t>
            </a:r>
            <a:r>
              <a:rPr lang="ru-RU" dirty="0" smtClean="0"/>
              <a:t> и подписания с ним дополнительного соглашения к трудовому договору. </a:t>
            </a:r>
          </a:p>
          <a:p>
            <a:r>
              <a:rPr lang="ru-RU" dirty="0" smtClean="0"/>
              <a:t>Согласно приказу </a:t>
            </a:r>
            <a:r>
              <a:rPr lang="ru-RU" dirty="0" err="1" smtClean="0"/>
              <a:t>Минобрнауки</a:t>
            </a:r>
            <a:r>
              <a:rPr lang="ru-RU" dirty="0" smtClean="0"/>
              <a:t> РФ от 22 декабря 2014 г. № 1601, за педагогическую работу, выполняемую педагогическим работником с его письменного согласия сверх установленной нормы часов за ставку заработной платы либо ниже установленной нормы часов за ставку заработной платы, оплата производится </a:t>
            </a:r>
            <a:r>
              <a:rPr lang="ru-RU" b="1" dirty="0" smtClean="0"/>
              <a:t>из установленного размера ставки заработной платы пропорционально фактически определенному объему педагогической работы.</a:t>
            </a:r>
          </a:p>
          <a:p>
            <a:r>
              <a:rPr lang="ru-RU" dirty="0" smtClean="0"/>
              <a:t>Увеличение воспитателю объема педагогической работы без согласия работника (дополнительного соглашения к трудовому договору) является нарушением трудового законодательства и влечёт для работодателя дисциплинарную и административную ответственность.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/>
          <a:lstStyle/>
          <a:p>
            <a:r>
              <a:rPr lang="ru-RU" dirty="0" smtClean="0"/>
              <a:t>Сверхурочная работа в  ДОУ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Следует отметить, что выполнение работником </a:t>
            </a:r>
            <a:r>
              <a:rPr lang="ru-RU" dirty="0" smtClean="0">
                <a:solidFill>
                  <a:srgbClr val="00B0F0"/>
                </a:solidFill>
              </a:rPr>
              <a:t>по инициативе работодателя работы за пределами установленной</a:t>
            </a:r>
            <a:r>
              <a:rPr lang="ru-RU" dirty="0" smtClean="0"/>
              <a:t> для работника трудовым договором продолжительности рабочего времени (смены) согласно ст. 99 Трудового кодекса РФ квалифицируется как сверхурочная работа и в соответствии со ст. 152 ТК РФ  </a:t>
            </a:r>
            <a:r>
              <a:rPr lang="ru-RU" dirty="0" smtClean="0">
                <a:solidFill>
                  <a:srgbClr val="00B0F0"/>
                </a:solidFill>
              </a:rPr>
              <a:t>оплачивается за первые два часа работы не менее чем в полуторном размере, за последующие часы – не менее чем в двойном размере. </a:t>
            </a:r>
          </a:p>
          <a:p>
            <a:r>
              <a:rPr lang="ru-RU" dirty="0" smtClean="0"/>
              <a:t>К сверхурочной работе, к примеру, могут быть отнесены случаи  привлечения  работодателем воспитателей дошкольных групп к работе сверх установленного рабочего времени (смены) </a:t>
            </a:r>
            <a:r>
              <a:rPr lang="ru-RU" dirty="0" smtClean="0">
                <a:solidFill>
                  <a:srgbClr val="00B0F0"/>
                </a:solidFill>
              </a:rPr>
              <a:t>при неявке сменяющего работника  или родителей</a:t>
            </a:r>
            <a:r>
              <a:rPr lang="ru-RU" dirty="0" smtClean="0"/>
              <a:t>, т.е.  когда работник не может оставить рабочее место, в связи с чем выполняет педагогическую работу без перерыва после окончания смены. 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152400"/>
            <a:ext cx="8915400" cy="575468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55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400" b="1" dirty="0">
              <a:solidFill>
                <a:prstClr val="black"/>
              </a:solidFill>
              <a:latin typeface="Arial" charset="0"/>
            </a:endParaRPr>
          </a:p>
          <a:p>
            <a:pPr indent="355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400" b="1" dirty="0">
              <a:solidFill>
                <a:prstClr val="black"/>
              </a:solidFill>
              <a:latin typeface="Arial" charset="0"/>
            </a:endParaRPr>
          </a:p>
          <a:p>
            <a:pPr indent="355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400" b="1" dirty="0">
              <a:solidFill>
                <a:prstClr val="black"/>
              </a:solidFill>
              <a:latin typeface="Arial" charset="0"/>
            </a:endParaRPr>
          </a:p>
          <a:p>
            <a:pPr indent="355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400" b="1" dirty="0">
              <a:solidFill>
                <a:prstClr val="black"/>
              </a:solidFill>
              <a:latin typeface="Arial" charset="0"/>
            </a:endParaRPr>
          </a:p>
          <a:p>
            <a:pPr indent="355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black"/>
                </a:solidFill>
                <a:latin typeface="Arial" charset="0"/>
              </a:rPr>
              <a:t>Статья 19 ФЗ «О профессиональных союзах …»: </a:t>
            </a:r>
          </a:p>
          <a:p>
            <a:pPr indent="355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5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Работодатели</a:t>
            </a:r>
            <a:r>
              <a:rPr lang="ru-RU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обязаны в недельный срок</a:t>
            </a:r>
            <a:r>
              <a:rPr lang="ru-RU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момента получения требования об устранении выявленных нарушений 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сообщить профсоюзу о результатах его рассмотрения и принятых мерах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400" dirty="0">
              <a:solidFill>
                <a:prstClr val="black"/>
              </a:solidFill>
              <a:latin typeface="Arial" charset="0"/>
            </a:endParaRPr>
          </a:p>
          <a:p>
            <a:pPr indent="355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5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5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5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4150122"/>
      </p:ext>
    </p:extLst>
  </p:cSld>
  <p:clrMapOvr>
    <a:masterClrMapping/>
  </p:clrMapOvr>
  <p:transition spd="slow"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1" y="5373216"/>
            <a:ext cx="1146175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04048" y="2492896"/>
            <a:ext cx="33123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0000FF"/>
                </a:solidFill>
              </a:rPr>
              <a:t>Мероприятия года </a:t>
            </a:r>
            <a:r>
              <a:rPr lang="en-US" sz="3200" b="1" dirty="0">
                <a:solidFill>
                  <a:srgbClr val="0000FF"/>
                </a:solidFill>
              </a:rPr>
              <a:t>PR-</a:t>
            </a:r>
            <a:r>
              <a:rPr lang="ru-RU" sz="3200" b="1" dirty="0">
                <a:solidFill>
                  <a:srgbClr val="0000FF"/>
                </a:solidFill>
              </a:rPr>
              <a:t>движения.</a:t>
            </a:r>
          </a:p>
        </p:txBody>
      </p:sp>
      <p:sp>
        <p:nvSpPr>
          <p:cNvPr id="2" name="AutoShape 2" descr="Картинки по запросу год pr движ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AutoShape 4" descr="Картинки по запросу год pr движен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54278" name="Picture 6" descr="Картинки по запросу год pr движен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6" y="312738"/>
            <a:ext cx="4626880" cy="55465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941447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46938778"/>
              </p:ext>
            </p:extLst>
          </p:nvPr>
        </p:nvGraphicFramePr>
        <p:xfrm>
          <a:off x="395536" y="476672"/>
          <a:ext cx="8280921" cy="5388077"/>
        </p:xfrm>
        <a:graphic>
          <a:graphicData uri="http://schemas.openxmlformats.org/drawingml/2006/table">
            <a:tbl>
              <a:tblPr firstRow="1" firstCol="1" bandRow="1"/>
              <a:tblGrid>
                <a:gridCol w="504028"/>
                <a:gridCol w="6184754"/>
                <a:gridCol w="1592139"/>
              </a:tblGrid>
              <a:tr h="5134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п/п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мероприятия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Сроки реализации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4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Создание страницы первичной профсоюзной организации на сайте образовательной организации</a:t>
                      </a:r>
                      <a:endParaRPr lang="ru-RU" sz="1100" b="1" dirty="0">
                        <a:solidFill>
                          <a:srgbClr val="00B0F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течение года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01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Приведение информационных стендов в соответствие с Едиными требованиями к структуре и содержанию стенда первичной организации Профсоюза</a:t>
                      </a:r>
                      <a:endParaRPr lang="ru-RU" sz="1100" b="1" dirty="0">
                        <a:solidFill>
                          <a:srgbClr val="00B0F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течение года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01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Еженедельные выступления председателя первичной профсоюзной организации на оперативных совещаниях работников и администрации образовательных организаций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течение года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01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Введение в практику публичного подведения итогов выполнения Коллективного договора и соглашения по охране труда на собрании трудового коллектива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полугодие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70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Анализ вопросов и обращений членов Профсоюза, направление их в комитет городской (районной, первичной с правами территориальной) организации для подготовки консультативных материалов специалистами аппарата областной организации Профсоюза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течение года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4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Обязательное использование корпоративной атрибутики (флажки, шарфы, манишки и т.д.) при проведении собственных мероприятий </a:t>
                      </a:r>
                      <a:endParaRPr lang="ru-RU" sz="1100" b="1" dirty="0">
                        <a:solidFill>
                          <a:srgbClr val="00B0F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течение года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01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Активное участие в массовых мероприятиях, организуемых комитетом местной (первичной с правами территориальной) организации Профсоюза</a:t>
                      </a:r>
                      <a:endParaRPr lang="ru-RU" sz="1100" b="1" dirty="0">
                        <a:solidFill>
                          <a:srgbClr val="00B0F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течение года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18051" y="-24100"/>
            <a:ext cx="668234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III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Первичные профсоюзные организации</a:t>
            </a:r>
            <a:endParaRPr lang="ru-RU" sz="9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(профсоюзные организации структурных подразделений)</a:t>
            </a:r>
            <a:endParaRPr lang="ru-RU" sz="9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55146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Rectangle 1"/>
          <p:cNvSpPr>
            <a:spLocks noChangeArrowheads="1"/>
          </p:cNvSpPr>
          <p:nvPr/>
        </p:nvSpPr>
        <p:spPr bwMode="auto">
          <a:xfrm>
            <a:off x="0" y="1145069"/>
            <a:ext cx="91440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792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вопросам приобретения путевок обращаться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792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 Григорьевой Ирине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Кимовне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792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телефонам:(343) 227-95-50(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доб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202)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792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371-09-65, 371-45-93, 371-08-61,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mail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irina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kimov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@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yandex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ru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792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ООО СКП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Свердловсккурорт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79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24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32450" name="Рисунок 0" descr="ЛОГОТИ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657975" cy="108585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699792" y="2492896"/>
          <a:ext cx="6192689" cy="4135080"/>
        </p:xfrm>
        <a:graphic>
          <a:graphicData uri="http://schemas.openxmlformats.org/drawingml/2006/table">
            <a:tbl>
              <a:tblPr/>
              <a:tblGrid>
                <a:gridCol w="3206928"/>
                <a:gridCol w="497627"/>
                <a:gridCol w="2488134"/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Направление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Скидка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Бесплатные путевки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3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Автобусные туры в Соль-Илецк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Дети до 6 лет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3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Автобусные туры в Крым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3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Автобусные туры в Геленджик-Анапа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6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Экскурсионный тур в Казахстан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Для групп: 10+1 бесплатно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6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Экскурсионный тур «Свидание с Крымом»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Для групп: 10+1 бесплатно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6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Экскурсионные туры по Уралу и Сибири (2-5 дн)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Для групп: 10+1 бесплатно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6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Туры выходного дня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Для групп: 10+1 бесплатно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3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Авиа туры на Черное море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3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Санатории России и базы отдыха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2-5%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3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Активный отдых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979712" y="2060848"/>
            <a:ext cx="6877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Туроператор «Счастливый случай»</a:t>
            </a:r>
            <a:r>
              <a:rPr lang="en-US" b="1" dirty="0" smtClean="0">
                <a:solidFill>
                  <a:srgbClr val="FF0000"/>
                </a:solidFill>
              </a:rPr>
              <a:t> http://www.ektrest.ru/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32452" name="Rectangle 4"/>
          <p:cNvSpPr>
            <a:spLocks noChangeArrowheads="1"/>
          </p:cNvSpPr>
          <p:nvPr/>
        </p:nvSpPr>
        <p:spPr bwMode="auto">
          <a:xfrm>
            <a:off x="0" y="3432775"/>
            <a:ext cx="2627784" cy="161582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cs typeface="Arial" pitchFamily="34" charset="0"/>
              </a:rPr>
              <a:t>Ирина Васильева Заместитель директора ООО ТО "Счастливый случай" г. Екатеринбург пр. Ленина 50б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cs typeface="Arial" pitchFamily="34" charset="0"/>
              </a:rPr>
              <a:t>оф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cs typeface="Arial" pitchFamily="34" charset="0"/>
              </a:rPr>
              <a:t>. 808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rgbClr val="0077CC"/>
                </a:solidFill>
                <a:effectLst/>
                <a:latin typeface="inherit"/>
                <a:cs typeface="Arial" pitchFamily="34" charset="0"/>
                <a:hlinkClick r:id="rId3"/>
              </a:rPr>
              <a:t>www.ektrest.ru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cs typeface="Arial" pitchFamily="34" charset="0"/>
              </a:rPr>
              <a:t>tel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cs typeface="Arial" pitchFamily="34" charset="0"/>
              </a:rPr>
              <a:t> :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77CC"/>
                </a:solidFill>
                <a:effectLst/>
                <a:latin typeface="inherit"/>
                <a:cs typeface="Arial" pitchFamily="34" charset="0"/>
              </a:rPr>
              <a:t>+7 (343) 310 18 35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77CC"/>
                </a:solidFill>
                <a:effectLst/>
                <a:latin typeface="inherit"/>
                <a:cs typeface="Arial" pitchFamily="34" charset="0"/>
              </a:rPr>
              <a:t>+7 (912) 045 97 28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cs typeface="Arial" pitchFamily="34" charset="0"/>
              </a:rPr>
              <a:t>what's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cs typeface="Arial" pitchFamily="34" charset="0"/>
              </a:rPr>
              <a:t>app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cs typeface="Arial" pitchFamily="34" charset="0"/>
              </a:rPr>
              <a:t>личн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cs typeface="Arial" pitchFamily="34" charset="0"/>
              </a:rPr>
              <a:t>: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77CC"/>
                </a:solidFill>
                <a:effectLst/>
                <a:latin typeface="inherit"/>
                <a:cs typeface="Arial" pitchFamily="34" charset="0"/>
              </a:rPr>
              <a:t>+7 (952) 740 50 50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cs typeface="Arial" pitchFamily="34" charset="0"/>
              </a:rPr>
              <a:t> ICQ: 368 616 850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cs typeface="Arial" pitchFamily="34" charset="0"/>
              </a:rPr>
              <a:t>e-mail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cs typeface="Arial" pitchFamily="34" charset="0"/>
              </a:rPr>
              <a:t>: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rgbClr val="0077CC"/>
                </a:solidFill>
                <a:effectLst/>
                <a:latin typeface="inherit"/>
                <a:cs typeface="Arial" pitchFamily="34" charset="0"/>
                <a:hlinkClick r:id="rId4"/>
              </a:rPr>
              <a:t>spa@ektrest.ru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d:\Users\n.vinogradova\Desktop\ыаыцукцку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3"/>
          <p:cNvSpPr txBox="1">
            <a:spLocks/>
          </p:cNvSpPr>
          <p:nvPr/>
        </p:nvSpPr>
        <p:spPr bwMode="auto">
          <a:xfrm>
            <a:off x="251520" y="0"/>
            <a:ext cx="59055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2400" dirty="0">
                <a:solidFill>
                  <a:srgbClr val="FF0000"/>
                </a:solidFill>
                <a:latin typeface="MiniatureC"/>
              </a:rPr>
              <a:t>Подарок</a:t>
            </a:r>
            <a:r>
              <a:rPr lang="ru-RU" altLang="ru-RU" b="1" dirty="0">
                <a:solidFill>
                  <a:srgbClr val="FF0000"/>
                </a:solidFill>
                <a:latin typeface="MiniatureC"/>
              </a:rPr>
              <a:t>  </a:t>
            </a:r>
            <a:r>
              <a:rPr lang="ru-RU" altLang="ru-RU" sz="2400" b="1" dirty="0">
                <a:solidFill>
                  <a:srgbClr val="FF0000"/>
                </a:solidFill>
                <a:latin typeface="MiniatureC"/>
              </a:rPr>
              <a:t>«Хрустальный Куб»</a:t>
            </a:r>
          </a:p>
          <a:p>
            <a:pPr algn="ctr"/>
            <a:r>
              <a:rPr lang="ru-RU" altLang="ru-RU" sz="2400" b="1" dirty="0">
                <a:solidFill>
                  <a:srgbClr val="FF0000"/>
                </a:solidFill>
                <a:latin typeface="MiniatureC"/>
              </a:rPr>
              <a:t>Цена 350 рублей</a:t>
            </a:r>
          </a:p>
        </p:txBody>
      </p:sp>
      <p:sp>
        <p:nvSpPr>
          <p:cNvPr id="3078" name="Прямоугольник 1"/>
          <p:cNvSpPr>
            <a:spLocks noChangeArrowheads="1"/>
          </p:cNvSpPr>
          <p:nvPr/>
        </p:nvSpPr>
        <p:spPr bwMode="auto">
          <a:xfrm>
            <a:off x="251520" y="548680"/>
            <a:ext cx="518457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609600"/>
            <a:endParaRPr lang="ru-RU" altLang="ru-RU" sz="1600" dirty="0">
              <a:latin typeface="Monotype Corsiva" pitchFamily="66" charset="0"/>
              <a:cs typeface="Arial" pitchFamily="34" charset="0"/>
            </a:endParaRPr>
          </a:p>
          <a:p>
            <a:pPr marL="609600" indent="-609600">
              <a:buFont typeface="Arial" pitchFamily="34" charset="0"/>
              <a:buAutoNum type="arabicPeriod"/>
            </a:pPr>
            <a:r>
              <a:rPr lang="ru-RU" altLang="ru-RU" sz="1600" dirty="0">
                <a:cs typeface="Arial" pitchFamily="34" charset="0"/>
              </a:rPr>
              <a:t>Кондитерский набор 700 </a:t>
            </a:r>
            <a:r>
              <a:rPr lang="ru-RU" altLang="ru-RU" sz="1600" dirty="0" smtClean="0">
                <a:cs typeface="Arial" pitchFamily="34" charset="0"/>
              </a:rPr>
              <a:t>грамм(эксклюзивные конфеты от производителя). </a:t>
            </a:r>
            <a:endParaRPr lang="ru-RU" altLang="ru-RU" sz="1600" dirty="0">
              <a:cs typeface="Arial" pitchFamily="34" charset="0"/>
            </a:endParaRPr>
          </a:p>
          <a:p>
            <a:pPr marL="609600" indent="-609600">
              <a:buFont typeface="Arial" pitchFamily="34" charset="0"/>
              <a:buAutoNum type="arabicPeriod"/>
            </a:pPr>
            <a:r>
              <a:rPr lang="ru-RU" altLang="ru-RU" sz="1600" dirty="0">
                <a:cs typeface="Arial" pitchFamily="34" charset="0"/>
              </a:rPr>
              <a:t>Наружная упаковка – «Хрустальный Куб</a:t>
            </a:r>
            <a:r>
              <a:rPr lang="ru-RU" altLang="ru-RU" sz="1600" dirty="0" smtClean="0">
                <a:cs typeface="Arial" pitchFamily="34" charset="0"/>
              </a:rPr>
              <a:t>»(19х19х19 см);</a:t>
            </a:r>
            <a:endParaRPr lang="ru-RU" altLang="ru-RU" sz="1600" dirty="0">
              <a:cs typeface="Arial" pitchFamily="34" charset="0"/>
            </a:endParaRPr>
          </a:p>
          <a:p>
            <a:pPr marL="609600" indent="-609600">
              <a:buFont typeface="Arial" pitchFamily="34" charset="0"/>
              <a:buAutoNum type="arabicPeriod"/>
            </a:pPr>
            <a:r>
              <a:rPr lang="ru-RU" altLang="ru-RU" sz="1600" dirty="0">
                <a:cs typeface="Arial" pitchFamily="34" charset="0"/>
              </a:rPr>
              <a:t>Плакат-раскраска, формат </a:t>
            </a:r>
            <a:r>
              <a:rPr lang="ru-RU" altLang="ru-RU" sz="1600" dirty="0" smtClean="0">
                <a:cs typeface="Arial" pitchFamily="34" charset="0"/>
              </a:rPr>
              <a:t>А(90х60 см);</a:t>
            </a:r>
            <a:endParaRPr lang="ru-RU" altLang="ru-RU" sz="1600" dirty="0">
              <a:cs typeface="Arial" pitchFamily="34" charset="0"/>
            </a:endParaRPr>
          </a:p>
          <a:p>
            <a:pPr marL="609600" indent="-609600">
              <a:buFont typeface="Arial" pitchFamily="34" charset="0"/>
              <a:buAutoNum type="arabicPeriod"/>
            </a:pPr>
            <a:r>
              <a:rPr lang="ru-RU" altLang="ru-RU" sz="1600" dirty="0">
                <a:cs typeface="Arial" pitchFamily="34" charset="0"/>
              </a:rPr>
              <a:t>Творческий набор «Ретро-открытки» 8 </a:t>
            </a:r>
            <a:r>
              <a:rPr lang="ru-RU" altLang="ru-RU" sz="1600" dirty="0" smtClean="0">
                <a:cs typeface="Arial" pitchFamily="34" charset="0"/>
              </a:rPr>
              <a:t>штук.</a:t>
            </a:r>
          </a:p>
          <a:p>
            <a:pPr marL="609600" indent="-609600">
              <a:buFont typeface="Arial" pitchFamily="34" charset="0"/>
              <a:buAutoNum type="arabicPeriod"/>
            </a:pPr>
            <a:endParaRPr lang="ru-RU" altLang="ru-RU" sz="1600" dirty="0">
              <a:cs typeface="Arial" pitchFamily="34" charset="0"/>
            </a:endParaRPr>
          </a:p>
        </p:txBody>
      </p:sp>
      <p:pic>
        <p:nvPicPr>
          <p:cNvPr id="3079" name="Рисунок 12" descr="\\desert.local\dfs\Documents\НГ\Подарки\ГОД Собаки\игры\ретро открытк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196752"/>
            <a:ext cx="4494810" cy="4132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204864"/>
            <a:ext cx="4355975" cy="5025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 descr="\\desert.local\dfs\Documents\НГ\Подарки\ГОД Собаки\игры\ассоциации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55614" y="4221088"/>
            <a:ext cx="3186574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34076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Залы по адресам: 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г. Екатеринбург, ул. </a:t>
            </a:r>
            <a:r>
              <a:rPr lang="ru-RU" dirty="0" err="1" smtClean="0">
                <a:solidFill>
                  <a:srgbClr val="00B0F0"/>
                </a:solidFill>
              </a:rPr>
              <a:t>Новгородцевой</a:t>
            </a:r>
            <a:r>
              <a:rPr lang="ru-RU" dirty="0" smtClean="0">
                <a:solidFill>
                  <a:srgbClr val="00B0F0"/>
                </a:solidFill>
              </a:rPr>
              <a:t> 7в, г. </a:t>
            </a:r>
            <a:r>
              <a:rPr lang="ru-RU" dirty="0" smtClean="0"/>
              <a:t>Екатеринбург, ул. Готвальда 6/1, г. Екатеринбург, ул. Циолковского 57, г. Екатеринбург, ул. Машиностроителей 22, г. </a:t>
            </a:r>
            <a:r>
              <a:rPr lang="ru-RU" dirty="0" smtClean="0">
                <a:solidFill>
                  <a:srgbClr val="00B0F0"/>
                </a:solidFill>
              </a:rPr>
              <a:t>Екатеринбург, ул. Блюхера, 45.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69634" name="AutoShape 2" descr="https://apf.mail.ru/cgi-bin/readmsg/8.jpg?id=15052778780000000539%3B0%3B1&amp;x-email=kirovskiyraykom%40mail.ru&amp;exif=1&amp;bs=3688&amp;bl=200515&amp;ct=image%2Fjpeg&amp;cn=8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9636" name="AutoShape 4" descr="https://apf.mail.ru/cgi-bin/readmsg/8.jpg?id=15052778780000000539%3B0%3B1&amp;x-email=kirovskiyraykom%40mail.ru&amp;exif=1&amp;bs=3688&amp;bl=200515&amp;ct=image%2Fjpeg&amp;cn=8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01008"/>
            <a:ext cx="2808312" cy="1871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773187"/>
            <a:ext cx="2880320" cy="208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4427984" y="1059995"/>
            <a:ext cx="4572000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Клубная карта БЕЗЛИМИТ на год –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3499 рублей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Клубная карта на 12 месяцев - неограниченное посещение тренажерного зала 24 часа в сутки, групповые направления в соответствии с расписанием, сауна 24 часа в любом из </a:t>
            </a: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клубов </a:t>
            </a: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сети.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Персональные тренировки с тренером в тренажерном зале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 ПТ– 3499 руб.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20 ПТ –8000 руб.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30 ПТ – 11000 руб.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+ 1000 руб. (500 РК и 500 ППО) на приобретение годового абонемента 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 финансирование РК только на члена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Профсоюза.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9643" name="Picture 11" descr="Metro Fitnes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71124"/>
            <a:ext cx="4843239" cy="916290"/>
          </a:xfrm>
          <a:prstGeom prst="rect">
            <a:avLst/>
          </a:prstGeom>
          <a:noFill/>
        </p:spPr>
      </p:pic>
      <p:pic>
        <p:nvPicPr>
          <p:cNvPr id="11" name="Рисунок 3" descr="logo_profsouz_new_mini_00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116632"/>
            <a:ext cx="720080" cy="804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Блюхера, 4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4697760"/>
            <a:ext cx="3241626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1"/>
          <p:cNvSpPr>
            <a:spLocks noChangeArrowheads="1"/>
          </p:cNvSpPr>
          <p:nvPr/>
        </p:nvSpPr>
        <p:spPr bwMode="auto">
          <a:xfrm>
            <a:off x="152400" y="914400"/>
            <a:ext cx="8839200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6000" b="1" baseline="-2400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6000" b="1" baseline="-240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Федеральный закон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6000" b="1" baseline="-240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от 12.01.1996 г. № 10-ФЗ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6000" b="1" baseline="-240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«О профессиональных союзах,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6000" b="1" baseline="-240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их правах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6000" b="1" baseline="-240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и гарантиях деятельности»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6000" b="1" baseline="-2400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b="1" baseline="-2400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b="1" baseline="-2400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b="1" baseline="-2400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b="1" baseline="-2400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b="1" baseline="-2400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b="1" baseline="-2400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7974176"/>
      </p:ext>
    </p:extLst>
  </p:cSld>
  <p:clrMapOvr>
    <a:masterClrMapping/>
  </p:clrMapOvr>
  <p:transition spd="slow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400" y="0"/>
            <a:ext cx="8991600" cy="49545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800" b="1" dirty="0">
              <a:solidFill>
                <a:prstClr val="black"/>
              </a:solidFill>
              <a:latin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800" b="1" dirty="0">
              <a:solidFill>
                <a:prstClr val="black"/>
              </a:solidFill>
              <a:latin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800" b="1" dirty="0">
              <a:solidFill>
                <a:prstClr val="black"/>
              </a:solidFill>
              <a:latin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prstClr val="black"/>
                </a:solidFill>
                <a:latin typeface="Arial" charset="0"/>
              </a:rPr>
              <a:t>Статья 19 ФЗ «О профессиональных союзах …»:</a:t>
            </a:r>
          </a:p>
          <a:p>
            <a:pPr indent="355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8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5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Профсоюзы имеют право на осуществление профсоюзного контроля за соблюдением работодателями законодательства о труде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организациях, в которых работают члены данного профсоюза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и имеют право требовать устранения выявленных нарушений. </a:t>
            </a:r>
          </a:p>
          <a:p>
            <a:pPr indent="355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6519882"/>
      </p:ext>
    </p:extLst>
  </p:cSld>
  <p:clrMapOvr>
    <a:masterClrMapping/>
  </p:clrMapOvr>
  <p:transition spd="slow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152400"/>
            <a:ext cx="8839200" cy="59705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</a:endParaRPr>
          </a:p>
          <a:p>
            <a:pPr indent="35560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ПРОФСОЮЗНЫЙ ПРЕДСТАВИТЕЛЬ</a:t>
            </a:r>
          </a:p>
          <a:p>
            <a:pPr indent="355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5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Ст. 3: </a:t>
            </a:r>
            <a:r>
              <a:rPr lang="ru-RU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Профсоюзный представитель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(доверенное лицо) - профорганизатор, профгрупорг, руководитель профсоюза, объединения (ассоциации) профсоюзов, профсоюзного органа или 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другое лицо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уполномоченное на представительство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уставом профсоюза, объединения (ассоциации) профсоюзов, уставом первичной профсоюзной организации или 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решением профсоюзного органа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355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5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Часть 5 ст. 11: </a:t>
            </a:r>
            <a:r>
              <a:rPr lang="ru-RU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Профсоюзные представители вправе -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беспрепятственно 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посещать организации и рабочие места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где работают члены соответствующих профсоюзов, 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для реализации уставных задач и предоставленных профсоюзам прав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974241904"/>
      </p:ext>
    </p:extLst>
  </p:cSld>
  <p:clrMapOvr>
    <a:masterClrMapping/>
  </p:clrMapOvr>
  <p:transition spd="slow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38" y="0"/>
            <a:ext cx="8569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96500901"/>
      </p:ext>
    </p:extLst>
  </p:cSld>
  <p:clrMapOvr>
    <a:masterClrMapping/>
  </p:clrMapOvr>
  <p:transition spd="slow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ChangeArrowheads="1"/>
          </p:cNvSpPr>
          <p:nvPr/>
        </p:nvSpPr>
        <p:spPr bwMode="auto">
          <a:xfrm>
            <a:off x="0" y="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>
              <a:solidFill>
                <a:prstClr val="black"/>
              </a:solidFill>
              <a:latin typeface="Arial" charset="0"/>
              <a:cs typeface="Times New Roman" pitchFamily="18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>
              <a:solidFill>
                <a:prstClr val="black"/>
              </a:solidFill>
              <a:latin typeface="Arial" charset="0"/>
              <a:cs typeface="Times New Roman" pitchFamily="18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>
              <a:solidFill>
                <a:prstClr val="black"/>
              </a:solidFill>
              <a:latin typeface="Arial" charset="0"/>
              <a:cs typeface="Times New Roman" pitchFamily="18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52400" y="0"/>
            <a:ext cx="8991600" cy="827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355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Статья 3. 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Цели Профсоюза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5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…….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5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Основными целями Профсоюза являются:</a:t>
            </a:r>
          </a:p>
          <a:p>
            <a:pPr indent="355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представительство и 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защита индивидуальных и коллективных социальных, трудовых, профессиональных прав и интересов членов Профсоюза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направленные на повышение уровня жизни членов Профсоюза; </a:t>
            </a:r>
          </a:p>
          <a:p>
            <a:pPr indent="355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5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Статья 4.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Основные задачи Профсоюза</a:t>
            </a:r>
          </a:p>
          <a:p>
            <a:pPr indent="355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</a:p>
          <a:p>
            <a:pPr indent="355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4. 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Контроль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за соблюдением работодателями и их представителями трудового законодательства и иных нормативных правовых актов, содержащих нормы трудового права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защита членов Профсоюза от незаконных  увольнений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800" dirty="0">
              <a:solidFill>
                <a:prstClr val="black"/>
              </a:solidFill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800" dirty="0">
              <a:solidFill>
                <a:prstClr val="black"/>
              </a:solidFill>
              <a:latin typeface="Arial" pitchFamily="34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9976508"/>
      </p:ext>
    </p:extLst>
  </p:cSld>
  <p:clrMapOvr>
    <a:masterClrMapping/>
  </p:clrMapOvr>
  <p:transition spd="slow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0" y="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>
              <a:solidFill>
                <a:prstClr val="black"/>
              </a:solidFill>
              <a:latin typeface="Arial" charset="0"/>
              <a:cs typeface="Times New Roman" pitchFamily="18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>
              <a:solidFill>
                <a:prstClr val="black"/>
              </a:solidFill>
              <a:latin typeface="Arial" charset="0"/>
              <a:cs typeface="Times New Roman" pitchFamily="18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>
              <a:solidFill>
                <a:prstClr val="black"/>
              </a:solidFill>
              <a:latin typeface="Arial" charset="0"/>
              <a:cs typeface="Times New Roman" pitchFamily="18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152400" y="0"/>
            <a:ext cx="8991600" cy="643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Статья 18.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Обязанности первичной профсоюзной организации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Первичная профсоюзная организация обязана: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Выполнять Устав Профсоюза и решения профсоюзных органов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принятые в соответствии с Уставом Профсоюза.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Принимать  участие в реализации целей и задач Профсоюза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Разрабатывать и заключать коллективный договор, </a:t>
            </a:r>
            <a:r>
              <a:rPr lang="ru-RU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контролировать его выполнение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содействовать заключению и 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контролю за выполнением иных соглашений по регулированию социально-трудовых отношений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385120221"/>
      </p:ext>
    </p:extLst>
  </p:cSld>
  <p:clrMapOvr>
    <a:masterClrMapping/>
  </p:clrMapOvr>
  <p:transition spd="slow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2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3929063"/>
          </a:xfrm>
        </p:spPr>
        <p:txBody>
          <a:bodyPr/>
          <a:lstStyle/>
          <a:p>
            <a:r>
              <a:rPr lang="ru-RU" sz="9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РТП - 2017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3059113"/>
            <a:ext cx="9079359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38794731"/>
      </p:ext>
    </p:extLst>
  </p:cSld>
  <p:clrMapOvr>
    <a:masterClrMapping/>
  </p:clrMapOvr>
  <p:transition spd="slow">
    <p:random/>
  </p:transition>
</p:sld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_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3_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4_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1545</Words>
  <Application>Microsoft Office PowerPoint</Application>
  <PresentationFormat>Экран (4:3)</PresentationFormat>
  <Paragraphs>215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15</vt:i4>
      </vt:variant>
      <vt:variant>
        <vt:lpstr>Заголовки слайдов</vt:lpstr>
      </vt:variant>
      <vt:variant>
        <vt:i4>29</vt:i4>
      </vt:variant>
    </vt:vector>
  </HeadingPairs>
  <TitlesOfParts>
    <vt:vector size="44" baseType="lpstr">
      <vt:lpstr>Тема Office</vt:lpstr>
      <vt:lpstr>Открытая</vt:lpstr>
      <vt:lpstr>1_Открытая</vt:lpstr>
      <vt:lpstr>1_Тема Office</vt:lpstr>
      <vt:lpstr>2_Тема Office</vt:lpstr>
      <vt:lpstr>3_Тема Office</vt:lpstr>
      <vt:lpstr>5_Тема Office</vt:lpstr>
      <vt:lpstr>6_Тема Office</vt:lpstr>
      <vt:lpstr>7_Тема Office</vt:lpstr>
      <vt:lpstr>8_Тема Office</vt:lpstr>
      <vt:lpstr>9_Тема Office</vt:lpstr>
      <vt:lpstr>2_Открытая</vt:lpstr>
      <vt:lpstr>Поток</vt:lpstr>
      <vt:lpstr>3_Открытая</vt:lpstr>
      <vt:lpstr>4_Открытая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РТП - 2017</vt:lpstr>
      <vt:lpstr>Слайд 10</vt:lpstr>
      <vt:lpstr>Положение об ответственном за правовую работу в ППО </vt:lpstr>
      <vt:lpstr>Обязанности ответственного за правовую работу</vt:lpstr>
      <vt:lpstr>  (бланк первичной профсоюзной организации) АКТ проверки соблюдения работодателем в системе образования трудового законодательства и иных нормативных правовых актов, содержащих нормы трудового права, законодательства о профессиональных союзах, выполнения условий коллективных договоров, соглашений </vt:lpstr>
      <vt:lpstr>1.С работниками, у которых на новый учебный год изменяются  условия оплаты труда, не заключены дополнительные соглашения к трудовому договору об изменении условий оплаты труда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ДОУ</vt:lpstr>
      <vt:lpstr>Сверхурочная работа в  ДОУ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28</cp:revision>
  <dcterms:created xsi:type="dcterms:W3CDTF">2017-10-31T20:24:34Z</dcterms:created>
  <dcterms:modified xsi:type="dcterms:W3CDTF">2017-11-02T05:27:50Z</dcterms:modified>
</cp:coreProperties>
</file>