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65" r:id="rId4"/>
    <p:sldId id="266" r:id="rId5"/>
    <p:sldId id="268" r:id="rId6"/>
    <p:sldId id="271" r:id="rId7"/>
    <p:sldId id="269" r:id="rId8"/>
    <p:sldId id="270" r:id="rId9"/>
    <p:sldId id="290" r:id="rId10"/>
    <p:sldId id="267" r:id="rId11"/>
    <p:sldId id="275" r:id="rId12"/>
    <p:sldId id="276" r:id="rId13"/>
    <p:sldId id="277" r:id="rId14"/>
    <p:sldId id="278" r:id="rId15"/>
    <p:sldId id="279" r:id="rId16"/>
    <p:sldId id="272" r:id="rId17"/>
    <p:sldId id="282" r:id="rId18"/>
    <p:sldId id="281" r:id="rId19"/>
    <p:sldId id="280" r:id="rId20"/>
    <p:sldId id="273" r:id="rId21"/>
    <p:sldId id="283" r:id="rId22"/>
    <p:sldId id="285" r:id="rId23"/>
    <p:sldId id="274" r:id="rId24"/>
    <p:sldId id="284" r:id="rId25"/>
    <p:sldId id="287" r:id="rId26"/>
    <p:sldId id="289" r:id="rId27"/>
    <p:sldId id="288" r:id="rId28"/>
    <p:sldId id="286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4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22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41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2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9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64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754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94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0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92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69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D204-7A94-431E-8A28-C8C862CF4520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E3AD1-45B0-482E-B15E-F2AF5EB82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72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OV"/><Relationship Id="rId7" Type="http://schemas.openxmlformats.org/officeDocument/2006/relationships/image" Target="../media/image21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634" y="106329"/>
            <a:ext cx="76022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МАДОУ Детский сад присмотра и оздоровления № 583</a:t>
            </a:r>
          </a:p>
          <a:p>
            <a:pPr algn="ctr"/>
            <a:endParaRPr lang="ru-RU" sz="2800" b="1" i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09746" y="745335"/>
            <a:ext cx="1059891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5400" b="1" i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</a:rPr>
              <a:t>                                        </a:t>
            </a:r>
            <a:r>
              <a:rPr lang="ru-RU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ПРОЕКТ</a:t>
            </a:r>
            <a:br>
              <a:rPr lang="ru-RU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                                     </a:t>
            </a:r>
            <a:r>
              <a:rPr lang="ru-RU" sz="54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«ДУШИСТЫЙ</a:t>
            </a:r>
          </a:p>
          <a:p>
            <a:pPr algn="ctr"/>
            <a:r>
              <a:rPr lang="ru-RU" sz="54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                                      ЛУК - ЛУЧОК!»</a:t>
            </a:r>
            <a:endParaRPr lang="ru-RU" sz="54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02629" y="3465915"/>
            <a:ext cx="70857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latin typeface="Cambria" panose="02040503050406030204" pitchFamily="18" charset="0"/>
              </a:rPr>
              <a:t>  </a:t>
            </a: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 </a:t>
            </a:r>
            <a:r>
              <a:rPr lang="ru-RU" altLang="ru-RU" sz="32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Автор проекта: </a:t>
            </a:r>
          </a:p>
          <a:p>
            <a:pPr algn="ctr"/>
            <a:r>
              <a:rPr lang="ru-RU" altLang="ru-RU" sz="32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воспитатель </a:t>
            </a:r>
            <a:r>
              <a:rPr lang="en-US" altLang="ru-RU" sz="3200" b="1" i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2-</a:t>
            </a:r>
            <a:r>
              <a:rPr lang="ru-RU" altLang="ru-RU" sz="3200" b="1" i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ой младшей группы №</a:t>
            </a:r>
            <a:r>
              <a:rPr lang="en-US" altLang="ru-RU" sz="3200" b="1" i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  <a:r>
              <a:rPr lang="ru-RU" altLang="ru-RU" sz="3200" b="1" i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«Забава</a:t>
            </a:r>
            <a:r>
              <a:rPr lang="ru-RU" altLang="ru-RU" sz="32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altLang="ru-RU" sz="32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Метелькова </a:t>
            </a:r>
            <a:r>
              <a:rPr lang="ru-RU" altLang="ru-RU" sz="3200" b="1" i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Наталия Александровна </a:t>
            </a:r>
            <a:endParaRPr lang="ru-RU" sz="3200" b="1" i="1" dirty="0">
              <a:ln w="10160">
                <a:solidFill>
                  <a:srgbClr val="00B0F0"/>
                </a:solidFill>
                <a:prstDash val="solid"/>
              </a:ln>
              <a:solidFill>
                <a:srgbClr val="000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altLang="ru-RU" sz="3200" b="1" i="1" dirty="0">
              <a:ln>
                <a:solidFill>
                  <a:srgbClr val="00B0F0"/>
                </a:solidFill>
              </a:ln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3743" y="6176965"/>
            <a:ext cx="5204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г. Екатеринбург, 2017 год</a:t>
            </a:r>
          </a:p>
        </p:txBody>
      </p:sp>
      <p:pic>
        <p:nvPicPr>
          <p:cNvPr id="12" name="мелодия из к_ф Усатый нянь - детская(на заставку для детей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8730" y="6152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4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>
              <a:latin typeface="Cambria" panose="02040503050406030204" pitchFamily="18" charset="0"/>
            </a:endParaRP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endParaRPr lang="ru-RU" altLang="ru-RU" sz="3200" b="1" i="1" dirty="0"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137936" y="2323477"/>
            <a:ext cx="2127146" cy="40566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417" y="967347"/>
            <a:ext cx="780651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i="1" u="sng" dirty="0">
                <a:solidFill>
                  <a:srgbClr val="6600CC"/>
                </a:solidFill>
                <a:cs typeface="Courier New" pitchFamily="49" charset="0"/>
              </a:rPr>
              <a:t>ЗАГАДКИ ПРО ЛУК:</a:t>
            </a:r>
          </a:p>
          <a:p>
            <a:pPr marL="342900" indent="-342900">
              <a:spcBef>
                <a:spcPct val="20000"/>
              </a:spcBef>
              <a:buClr>
                <a:srgbClr val="6600CC"/>
              </a:buClr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Сидит дед во сто шуб одет,</a:t>
            </a:r>
            <a:b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</a:b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Кто его раздевает,</a:t>
            </a:r>
            <a:b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</a:b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Тот слезы проливает.</a:t>
            </a:r>
          </a:p>
          <a:p>
            <a:pPr marL="342900" indent="-342900" algn="ctr">
              <a:spcBef>
                <a:spcPct val="20000"/>
              </a:spcBef>
              <a:buClr>
                <a:srgbClr val="6600CC"/>
              </a:buClr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00FF"/>
                </a:solidFill>
              </a:rPr>
              <a:t>Не умеет он смеяться,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	</a:t>
            </a:r>
            <a:r>
              <a:rPr lang="ru-RU" sz="2400" b="1" dirty="0" smtClean="0">
                <a:solidFill>
                  <a:srgbClr val="0000FF"/>
                </a:solidFill>
              </a:rPr>
              <a:t>И </a:t>
            </a:r>
            <a:r>
              <a:rPr lang="ru-RU" sz="2400" b="1" dirty="0">
                <a:solidFill>
                  <a:srgbClr val="0000FF"/>
                </a:solidFill>
              </a:rPr>
              <a:t>не любит раздеваться.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	Кто </a:t>
            </a:r>
            <a:r>
              <a:rPr lang="ru-RU" sz="2400" b="1" dirty="0">
                <a:solidFill>
                  <a:srgbClr val="0000FF"/>
                </a:solidFill>
              </a:rPr>
              <a:t>кафтан с него снимает,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	Часто </a:t>
            </a:r>
            <a:r>
              <a:rPr lang="ru-RU" sz="2400" b="1" dirty="0">
                <a:solidFill>
                  <a:srgbClr val="0000FF"/>
                </a:solidFill>
              </a:rPr>
              <a:t>слёзы проливает.</a:t>
            </a:r>
          </a:p>
          <a:p>
            <a:pPr marL="342900" indent="-342900">
              <a:spcBef>
                <a:spcPct val="20000"/>
              </a:spcBef>
              <a:buClr>
                <a:srgbClr val="6600CC"/>
              </a:buClr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Никого не огорчает,</a:t>
            </a:r>
            <a:b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</a:b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А всех плакать заставляет.                    </a:t>
            </a:r>
          </a:p>
          <a:p>
            <a:pPr marL="342900" indent="-342900" algn="r">
              <a:spcBef>
                <a:spcPct val="20000"/>
              </a:spcBef>
              <a:buClr>
                <a:srgbClr val="6600CC"/>
              </a:buClr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Прежде чем его мы съели, все </a:t>
            </a:r>
          </a:p>
          <a:p>
            <a:pPr lvl="0" algn="r">
              <a:spcBef>
                <a:spcPct val="20000"/>
              </a:spcBef>
              <a:buClr>
                <a:srgbClr val="6600CC"/>
              </a:buClr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наплакаться успели.</a:t>
            </a:r>
          </a:p>
        </p:txBody>
      </p:sp>
    </p:spTree>
    <p:extLst>
      <p:ext uri="{BB962C8B-B14F-4D97-AF65-F5344CB8AC3E}">
        <p14:creationId xmlns:p14="http://schemas.microsoft.com/office/powerpoint/2010/main" val="80432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602152" y="4014721"/>
            <a:ext cx="1919785" cy="19997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7417" y="1050880"/>
            <a:ext cx="7806519" cy="132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b="1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8" name="Лента лицом вниз 7"/>
          <p:cNvSpPr/>
          <p:nvPr/>
        </p:nvSpPr>
        <p:spPr>
          <a:xfrm>
            <a:off x="1596404" y="401950"/>
            <a:ext cx="9694176" cy="1619250"/>
          </a:xfrm>
          <a:prstGeom prst="ribbon">
            <a:avLst>
              <a:gd name="adj1" fmla="val 23123"/>
              <a:gd name="adj2" fmla="val 67486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>
                <a:solidFill>
                  <a:srgbClr val="000000"/>
                </a:solidFill>
                <a:cs typeface="Calibri" pitchFamily="34" charset="0"/>
              </a:rPr>
              <a:t>II этап – основной </a:t>
            </a:r>
          </a:p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 smtClean="0">
                <a:solidFill>
                  <a:srgbClr val="000000"/>
                </a:solidFill>
                <a:cs typeface="Calibri" pitchFamily="34" charset="0"/>
              </a:rPr>
              <a:t>(исследовательский</a:t>
            </a:r>
            <a:r>
              <a:rPr lang="ru-RU" sz="3200" b="1" dirty="0">
                <a:solidFill>
                  <a:srgbClr val="000000"/>
                </a:solidFill>
                <a:cs typeface="Calibri" pitchFamily="34" charset="0"/>
              </a:rPr>
              <a:t>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136339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Рассматривание картинок, иллюстраций с изображением лука.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Рассматривание лука.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Посадка лука в землю. 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Беседы.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Чтение и разучивание с детьми стихов, загадок, поговорок о луке (чтение художественной литературы).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Наблюдения за произрастанием лука и уход за ним.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tabLst>
                <a:tab pos="457200" algn="l"/>
              </a:tabLst>
            </a:pP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6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47417" y="1050878"/>
            <a:ext cx="780651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b="1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663" y="230909"/>
            <a:ext cx="744225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cs typeface="Courier New" pitchFamily="49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cs typeface="Courier New" pitchFamily="49" charset="0"/>
              </a:rPr>
              <a:t>Мы ребята, малыши</a:t>
            </a:r>
          </a:p>
          <a:p>
            <a:r>
              <a:rPr lang="ru-RU" sz="2800" b="1" dirty="0">
                <a:solidFill>
                  <a:srgbClr val="0000FF"/>
                </a:solidFill>
                <a:cs typeface="Courier New" pitchFamily="49" charset="0"/>
              </a:rPr>
              <a:t>      Любим мы трудиться!</a:t>
            </a:r>
          </a:p>
          <a:p>
            <a:r>
              <a:rPr lang="ru-RU" sz="2800" b="1" dirty="0">
                <a:solidFill>
                  <a:srgbClr val="0000FF"/>
                </a:solidFill>
                <a:cs typeface="Courier New" pitchFamily="49" charset="0"/>
              </a:rPr>
              <a:t>           Вот посадим вместе лук,</a:t>
            </a:r>
          </a:p>
          <a:p>
            <a:r>
              <a:rPr lang="ru-RU" sz="2800" b="1" dirty="0">
                <a:solidFill>
                  <a:srgbClr val="0000FF"/>
                </a:solidFill>
                <a:cs typeface="Courier New" pitchFamily="49" charset="0"/>
              </a:rPr>
              <a:t>                Будем им гордиться.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880">
            <a:off x="8340450" y="2113303"/>
            <a:ext cx="3174715" cy="423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26">
            <a:off x="522974" y="2651426"/>
            <a:ext cx="2894013" cy="38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55" y="2414841"/>
            <a:ext cx="4095411" cy="307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445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47417" y="1050878"/>
            <a:ext cx="780651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8913" y="1341894"/>
            <a:ext cx="55819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Сажаем луковицы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в маленькую грядку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И вырастут они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здесь по порядку!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852457" y="456274"/>
            <a:ext cx="4483012" cy="597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6908580" y="3060818"/>
            <a:ext cx="48830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0033CC"/>
              </a:solidFill>
              <a:cs typeface="Courier New" pitchFamily="49" charset="0"/>
            </a:endParaRPr>
          </a:p>
          <a:p>
            <a:r>
              <a:rPr lang="ru-RU" sz="3200" b="1" dirty="0" smtClean="0">
                <a:solidFill>
                  <a:srgbClr val="0000FF"/>
                </a:solidFill>
                <a:cs typeface="Courier New" pitchFamily="49" charset="0"/>
              </a:rPr>
              <a:t>Подрастай </a:t>
            </a:r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лучок            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скорей.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Наливайся,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зеленей!    </a:t>
            </a:r>
            <a:r>
              <a:rPr lang="ru-RU" sz="3200" b="1" dirty="0">
                <a:solidFill>
                  <a:srgbClr val="0033CC"/>
                </a:solidFill>
                <a:cs typeface="Courier New" pitchFamily="49" charset="0"/>
              </a:rPr>
              <a:t>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541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36512" y="3438195"/>
            <a:ext cx="1919785" cy="28073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7417" y="1050878"/>
            <a:ext cx="780651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511" y="690486"/>
            <a:ext cx="7342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В лейку мы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воды налили,</a:t>
            </a:r>
            <a:b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</a:br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Лук пузатый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посадили. </a:t>
            </a:r>
          </a:p>
          <a:p>
            <a:endParaRPr lang="ru-RU" sz="3200" b="1" dirty="0">
              <a:solidFill>
                <a:srgbClr val="0000FF"/>
              </a:solidFill>
              <a:cs typeface="Courier New" pitchFamily="49" charset="0"/>
            </a:endParaRPr>
          </a:p>
          <a:p>
            <a:endParaRPr lang="ru-RU" sz="3200" b="1" dirty="0">
              <a:solidFill>
                <a:srgbClr val="0000FF"/>
              </a:solidFill>
              <a:cs typeface="Courier New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2634018" y="3451980"/>
            <a:ext cx="65099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А теперь лучок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польем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И немножко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отдохнём</a:t>
            </a:r>
            <a:r>
              <a:rPr lang="ru-RU" sz="3200" dirty="0">
                <a:solidFill>
                  <a:srgbClr val="0000FF"/>
                </a:solidFill>
                <a:cs typeface="Courier New" pitchFamily="49" charset="0"/>
              </a:rPr>
              <a:t>.</a:t>
            </a:r>
          </a:p>
          <a:p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31" y="893902"/>
            <a:ext cx="4265358" cy="568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7309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 descr="1306924454__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 rot="20571963">
            <a:off x="430935" y="3147448"/>
            <a:ext cx="1919785" cy="32147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7417" y="1050878"/>
            <a:ext cx="780651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8431" y="1142196"/>
            <a:ext cx="86355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Пойдём с тобою в огород.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Не мало там у нас забот!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Польём лучок из лейки,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    И сядем на скамейки.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2169996" y="4035416"/>
            <a:ext cx="88539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Стану я тебя лелеять</a:t>
            </a:r>
            <a:b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Наш кормилец- огород,</a:t>
            </a:r>
            <a:b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  Чтобы всходы зеленели</a:t>
            </a:r>
            <a:b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     Чтобы лук шикарный рос! </a:t>
            </a:r>
            <a:endParaRPr lang="ru-RU" sz="3200" dirty="0">
              <a:solidFill>
                <a:srgbClr val="0000FF"/>
              </a:solidFill>
              <a:cs typeface="Courier New" pitchFamily="49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00" y="818650"/>
            <a:ext cx="4821343" cy="361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745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995298" y="3444949"/>
            <a:ext cx="1931751" cy="28248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70689" y="143912"/>
            <a:ext cx="75199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Любим мы и наблюдать,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   </a:t>
            </a:r>
            <a:r>
              <a:rPr lang="ru-RU" sz="3200" b="1" dirty="0" smtClean="0">
                <a:solidFill>
                  <a:srgbClr val="0000FF"/>
                </a:solidFill>
                <a:cs typeface="Courier New" pitchFamily="49" charset="0"/>
              </a:rPr>
              <a:t>и рыхлить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</a:t>
            </a:r>
            <a:r>
              <a:rPr lang="ru-RU" sz="3200" b="1" dirty="0" smtClean="0">
                <a:solidFill>
                  <a:srgbClr val="0000FF"/>
                </a:solidFill>
                <a:cs typeface="Courier New" pitchFamily="49" charset="0"/>
              </a:rPr>
              <a:t>                                  </a:t>
            </a:r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и поливать!</a:t>
            </a:r>
          </a:p>
        </p:txBody>
      </p:sp>
      <p:pic>
        <p:nvPicPr>
          <p:cNvPr id="5" name="IMG_05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4588" y="340327"/>
            <a:ext cx="3398672" cy="621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G_053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635" y="928914"/>
            <a:ext cx="3076584" cy="562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63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68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0000" mute="1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47417" y="1050878"/>
            <a:ext cx="780651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2186" y="1599164"/>
            <a:ext cx="529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Да, удачный вырос лук.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Всё свершилось.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Но не   вдруг.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Труды затрачены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нами были,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  За посадкой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         мы следили.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264197" y="394981"/>
            <a:ext cx="3370373" cy="449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8457307" y="2187336"/>
            <a:ext cx="3393258" cy="452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93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r>
              <a:rPr lang="ru-RU" altLang="ru-RU" sz="3200" b="1" i="1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47417" y="1050878"/>
            <a:ext cx="780651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104" y="818866"/>
            <a:ext cx="87458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Хоть Лук порой до слёз доводит,</a:t>
            </a:r>
            <a:b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Но со стола у нас не сходит.</a:t>
            </a:r>
            <a:b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                               В салат порежем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                                          мы лучок,</a:t>
            </a:r>
            <a:b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                                  Иди, сорви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                                          скорей пучок.</a:t>
            </a:r>
            <a:endParaRPr lang="ru-RU" sz="3200" b="1" dirty="0">
              <a:solidFill>
                <a:srgbClr val="0000FF"/>
              </a:solidFill>
              <a:cs typeface="Courier New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652390" y="4229779"/>
            <a:ext cx="74893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33CC"/>
                </a:solidFill>
                <a:ea typeface="Calibri" pitchFamily="34" charset="0"/>
                <a:cs typeface="Courier New" pitchFamily="49" charset="0"/>
              </a:rPr>
              <a:t>Витамины круглый год,</a:t>
            </a:r>
            <a:br>
              <a:rPr lang="ru-RU" sz="3200" b="1" dirty="0">
                <a:solidFill>
                  <a:srgbClr val="0033CC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33CC"/>
                </a:solidFill>
                <a:ea typeface="Calibri" pitchFamily="34" charset="0"/>
                <a:cs typeface="Courier New" pitchFamily="49" charset="0"/>
              </a:rPr>
              <a:t>     Так необходимы,</a:t>
            </a:r>
            <a:br>
              <a:rPr lang="ru-RU" sz="3200" b="1" dirty="0">
                <a:solidFill>
                  <a:srgbClr val="0033CC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33CC"/>
                </a:solidFill>
                <a:ea typeface="Calibri" pitchFamily="34" charset="0"/>
                <a:cs typeface="Courier New" pitchFamily="49" charset="0"/>
              </a:rPr>
              <a:t>          Чтобы нам не болеть</a:t>
            </a:r>
            <a:br>
              <a:rPr lang="ru-RU" sz="3200" b="1" dirty="0">
                <a:solidFill>
                  <a:srgbClr val="0033CC"/>
                </a:solidFill>
                <a:ea typeface="Calibri" pitchFamily="34" charset="0"/>
                <a:cs typeface="Courier New" pitchFamily="49" charset="0"/>
              </a:rPr>
            </a:br>
            <a:r>
              <a:rPr lang="ru-RU" sz="3200" b="1" dirty="0">
                <a:solidFill>
                  <a:srgbClr val="0033CC"/>
                </a:solidFill>
                <a:ea typeface="Calibri" pitchFamily="34" charset="0"/>
                <a:cs typeface="Courier New" pitchFamily="49" charset="0"/>
              </a:rPr>
              <a:t>               Гриппом и ангиной.</a:t>
            </a:r>
            <a:endParaRPr lang="ru-RU" sz="3200" dirty="0">
              <a:solidFill>
                <a:srgbClr val="0033CC"/>
              </a:solidFill>
              <a:cs typeface="Courier New" pitchFamily="49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48" y="609600"/>
            <a:ext cx="3490837" cy="465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7" y="2135966"/>
            <a:ext cx="3397315" cy="452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71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059272" y="3788185"/>
            <a:ext cx="2438444" cy="24384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7417" y="1050878"/>
            <a:ext cx="780651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0033CC"/>
                </a:solidFill>
                <a:cs typeface="Courier New" pitchFamily="49" charset="0"/>
              </a:rPr>
              <a:t>                 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i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600" i="1" dirty="0">
              <a:solidFill>
                <a:srgbClr val="0033CC"/>
              </a:solidFill>
              <a:cs typeface="Courier New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8915" y="2706285"/>
            <a:ext cx="75563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Подведение итогов реализации проекта.</a:t>
            </a:r>
          </a:p>
          <a:p>
            <a:pPr marL="457200" indent="-4572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Анализ и обобщение результатов, полученных в ходе исследовательской деятельности.</a:t>
            </a:r>
            <a:endParaRPr lang="en-US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457200" indent="-4572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Создание в группе огорода на окне. </a:t>
            </a:r>
          </a:p>
          <a:p>
            <a:pPr marL="457200" indent="-4572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Рецепты от родителей </a:t>
            </a:r>
          </a:p>
          <a:p>
            <a:pPr lvl="0">
              <a:buClr>
                <a:srgbClr val="6600CC"/>
              </a:buClr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    «Делимся рецептами салатов»</a:t>
            </a:r>
          </a:p>
          <a:p>
            <a:pPr marL="457200" indent="-4572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Презентация на тему </a:t>
            </a:r>
          </a:p>
          <a:p>
            <a:pPr lvl="0">
              <a:buClr>
                <a:srgbClr val="6600CC"/>
              </a:buClr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    «Душистый лук – лучок»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9" name="Лента лицом вниз 8"/>
          <p:cNvSpPr/>
          <p:nvPr/>
        </p:nvSpPr>
        <p:spPr>
          <a:xfrm>
            <a:off x="1510743" y="735558"/>
            <a:ext cx="9479862" cy="1498426"/>
          </a:xfrm>
          <a:prstGeom prst="ribbon">
            <a:avLst>
              <a:gd name="adj1" fmla="val 23123"/>
              <a:gd name="adj2" fmla="val 67486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>
                <a:solidFill>
                  <a:srgbClr val="000000"/>
                </a:solidFill>
              </a:rPr>
              <a:t>III этап – заключительный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263729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 descr="1306924454__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 rot="20571963">
            <a:off x="385817" y="2134961"/>
            <a:ext cx="1718787" cy="28781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81692" y="477673"/>
            <a:ext cx="9403308" cy="619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ТИП </a:t>
            </a:r>
            <a:r>
              <a:rPr lang="ru-RU" sz="2400" b="1" i="1" u="sng" dirty="0" smtClean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ПРОЕКТА:</a:t>
            </a:r>
            <a:r>
              <a:rPr lang="en-US" sz="2400" b="1" i="1" dirty="0" smtClean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познавательно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– исследовательский, творческий, коллективный. </a:t>
            </a:r>
            <a:r>
              <a:rPr lang="ru-RU" sz="2400" b="1" i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ПРОДОЛЖИТЕЛЬНОСТЬ</a:t>
            </a:r>
            <a:r>
              <a:rPr lang="ru-RU" sz="2400" b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:</a:t>
            </a:r>
            <a:r>
              <a:rPr lang="ru-RU" sz="2400" b="1" dirty="0">
                <a:ea typeface="Calibri" pitchFamily="34" charset="0"/>
                <a:cs typeface="Courier New" pitchFamily="49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краткосрочный (3 недели).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МЕСТО ПРОВЕДЕНИЯ</a:t>
            </a:r>
            <a:r>
              <a:rPr lang="ru-RU" sz="2400" b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: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12 группа «Забава». </a:t>
            </a:r>
            <a:endParaRPr lang="ru-RU" sz="2400" b="1" i="1" dirty="0">
              <a:solidFill>
                <a:srgbClr val="0000FF"/>
              </a:solidFill>
              <a:ea typeface="Calibri" pitchFamily="34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ОБЪЕКТ ИССЛЕДОВАНИЯ</a:t>
            </a:r>
            <a:r>
              <a:rPr lang="ru-RU" sz="2400" b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: </a:t>
            </a: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разнообразный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лук. 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ПРОБЛЕМА ПРОЕКТА</a:t>
            </a:r>
            <a:r>
              <a:rPr lang="ru-RU" sz="2400" b="1" i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:</a:t>
            </a:r>
            <a:r>
              <a:rPr lang="ru-RU" sz="2400" b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Как можно вырастить зелёный лук на подоконнике? Чем может быть полезен лук? Что можно делать с луком? Исследование полезных свойств лука. 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Times New Roman" pitchFamily="18" charset="0"/>
                <a:cs typeface="Courier New" pitchFamily="49" charset="0"/>
              </a:rPr>
              <a:t>АКТУАЛЬНОСТЬ:</a:t>
            </a:r>
            <a:r>
              <a:rPr lang="ru-RU" sz="2400" b="1" dirty="0"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a typeface="Times New Roman" pitchFamily="18" charset="0"/>
                <a:cs typeface="Courier New" pitchFamily="49" charset="0"/>
              </a:rPr>
              <a:t>дети мало едят витаминов. Что дети должны знать о зеленом витамине.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ПРОЕКТНАЯ ИДЕЯ</a:t>
            </a:r>
            <a:r>
              <a:rPr lang="ru-RU" sz="2400" b="1" i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:</a:t>
            </a:r>
            <a:r>
              <a:rPr lang="ru-RU" sz="2400" b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объединение детей, родителей и воспитателей в совместной деятельности: выращивание лука на подоконнике весной. 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УЧАСТНИКИ ПРОЕКТА</a:t>
            </a:r>
            <a:r>
              <a:rPr lang="ru-RU" sz="2400" b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: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дети, воспитатели и родители.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МАТЕРИАЛЫ:</a:t>
            </a:r>
            <a:r>
              <a:rPr lang="ru-RU" sz="2400" b="1" dirty="0">
                <a:ea typeface="Calibri" pitchFamily="34" charset="0"/>
                <a:cs typeface="Courier New" pitchFamily="49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земля, вода, лук,  контейнеры для посадки, лейка для полива, инвентарь для рыхления земли. 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8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8555270" y="2826086"/>
            <a:ext cx="2150064" cy="3144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6385" y="751906"/>
            <a:ext cx="87345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6600CC"/>
                </a:solidFill>
                <a:cs typeface="Courier New" pitchFamily="49" charset="0"/>
              </a:rPr>
              <a:t>ТЕПЕРЬ МЫ ЗНАЕМ, ЧТО:</a:t>
            </a:r>
          </a:p>
          <a:p>
            <a:pPr algn="ctr"/>
            <a:endParaRPr lang="ru-RU" sz="2400" b="1" i="1" u="sng" dirty="0">
              <a:solidFill>
                <a:srgbClr val="6600CC"/>
              </a:solidFill>
              <a:cs typeface="Courier New" pitchFamily="49" charset="0"/>
            </a:endParaRPr>
          </a:p>
          <a:p>
            <a:pPr marL="342900" indent="-3429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33CC"/>
                </a:solidFill>
                <a:cs typeface="Courier New" pitchFamily="49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Луку, как и любому растению, нужны: свет, тепло, воздух, вода.</a:t>
            </a:r>
          </a:p>
          <a:p>
            <a:pPr marL="342900" indent="-3429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Чтобы вырастить лук, нужно трудиться: посадить луковицы, рыхлить землю, поливать растения.</a:t>
            </a:r>
          </a:p>
          <a:p>
            <a:pPr marL="342900" indent="-3429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Лук помогает людям не болеть.</a:t>
            </a:r>
          </a:p>
          <a:p>
            <a:pPr marL="342900" indent="-342900"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В луке много витаминов.</a:t>
            </a:r>
            <a:endParaRPr lang="ru-RU" sz="2400" dirty="0">
              <a:solidFill>
                <a:srgbClr val="0000FF"/>
              </a:solidFill>
              <a:cs typeface="Courier New" pitchFamily="49" charset="0"/>
            </a:endParaRPr>
          </a:p>
          <a:p>
            <a:r>
              <a:rPr lang="ru-RU" sz="2800" b="1" dirty="0">
                <a:solidFill>
                  <a:srgbClr val="0033CC"/>
                </a:solidFill>
                <a:cs typeface="Courier New" pitchFamily="49" charset="0"/>
              </a:rPr>
              <a:t> </a:t>
            </a:r>
            <a:endParaRPr lang="ru-RU" sz="2800" dirty="0">
              <a:solidFill>
                <a:srgbClr val="0033CC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1712" y="2988396"/>
            <a:ext cx="2338917" cy="3420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8353" y="641447"/>
            <a:ext cx="83660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РЕЗУЛЬТАТ: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u="sng" dirty="0">
              <a:solidFill>
                <a:srgbClr val="6600CC"/>
              </a:solidFill>
              <a:cs typeface="Courier New" pitchFamily="49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</a:t>
            </a:r>
            <a:r>
              <a:rPr lang="ru-RU" sz="2400" b="1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В процессе реализации проекта:</a:t>
            </a:r>
            <a:endParaRPr lang="ru-RU" sz="2400" b="1" dirty="0">
              <a:solidFill>
                <a:srgbClr val="6600CC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Дети научились сажать лук и ухаживать за ним.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Дети узнали о пользе лука.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Дети познакомились с художественной литературой: поговорки, стихи, сказки, загадки.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 детей сформировались знания и представления о росте зеленого лука в комнатных условиях.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 детей развился познавательный интерес к объектам природы ближайшего окружения, в частности, к луку.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Собраны рецепты от родителей «Делимся рецептами </a:t>
            </a: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салатов».</a:t>
            </a:r>
            <a:endParaRPr lang="ru-RU" sz="2400" b="1" dirty="0">
              <a:solidFill>
                <a:srgbClr val="0000FF"/>
              </a:solidFill>
              <a:ea typeface="Calibri" pitchFamily="34" charset="0"/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Укрепилось сотрудничество родителей и детей.</a:t>
            </a: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69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37231" y="177423"/>
            <a:ext cx="118114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</a:rPr>
              <a:t>Огромное спасибо нашим мамам, </a:t>
            </a:r>
          </a:p>
          <a:p>
            <a:r>
              <a:rPr lang="ru-RU" sz="3200" b="1" dirty="0">
                <a:solidFill>
                  <a:srgbClr val="0000FF"/>
                </a:solidFill>
              </a:rPr>
              <a:t>     что помогали от души</a:t>
            </a:r>
            <a:r>
              <a:rPr lang="en-US" sz="3200" b="1" dirty="0">
                <a:solidFill>
                  <a:srgbClr val="0000FF"/>
                </a:solidFill>
              </a:rPr>
              <a:t>!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</a:p>
          <a:p>
            <a:r>
              <a:rPr lang="ru-RU" sz="3200" b="1" dirty="0">
                <a:solidFill>
                  <a:srgbClr val="0000FF"/>
                </a:solidFill>
              </a:rPr>
              <a:t>          Лук растили вместе с нами!!!</a:t>
            </a:r>
          </a:p>
          <a:p>
            <a:r>
              <a:rPr lang="ru-RU" sz="3200" b="1" dirty="0">
                <a:solidFill>
                  <a:srgbClr val="0000FF"/>
                </a:solidFill>
              </a:rPr>
              <a:t>                  И потрудились малыши!!!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2239526"/>
            <a:ext cx="3246419" cy="432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86" y="2633632"/>
            <a:ext cx="4913331" cy="368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98" y="3780217"/>
            <a:ext cx="1688237" cy="24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065331" y="148640"/>
            <a:ext cx="10910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</a:rPr>
              <a:t>Душистый лук – лучок вырос на славу!!!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81" y="733415"/>
            <a:ext cx="4245870" cy="294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30096" y="1125231"/>
            <a:ext cx="3341295" cy="250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98" y="3715423"/>
            <a:ext cx="4234635" cy="256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1" y="3825181"/>
            <a:ext cx="3048000" cy="245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14" y="733415"/>
            <a:ext cx="4166146" cy="555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693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245564" y="3482028"/>
            <a:ext cx="1335353" cy="31838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86400" y="1119119"/>
            <a:ext cx="61687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Малыши лучок сажали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урожай большой собрали.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Витаминов целый клад - 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   приходите все </a:t>
            </a:r>
          </a:p>
          <a:p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                                к нам в сад!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223989"/>
            <a:ext cx="4872251" cy="649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11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>
              <a:latin typeface="Cambria" panose="02040503050406030204" pitchFamily="18" charset="0"/>
            </a:endParaRP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endParaRPr lang="ru-RU" altLang="ru-RU" sz="3200" b="1" i="1" dirty="0"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6879" y="806308"/>
            <a:ext cx="9107606" cy="516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i="1" u="sng" dirty="0">
                <a:solidFill>
                  <a:srgbClr val="6600CC"/>
                </a:solidFill>
                <a:cs typeface="Courier New" pitchFamily="49" charset="0"/>
              </a:rPr>
              <a:t>САЛАТ ИЗ </a:t>
            </a:r>
            <a:r>
              <a:rPr lang="ru-RU" sz="2400" b="1" i="1" u="sng" dirty="0" smtClean="0">
                <a:solidFill>
                  <a:srgbClr val="6600CC"/>
                </a:solidFill>
                <a:cs typeface="Courier New" pitchFamily="49" charset="0"/>
              </a:rPr>
              <a:t>«СКАЗОЧНОГО </a:t>
            </a:r>
            <a:r>
              <a:rPr lang="ru-RU" sz="2400" b="1" i="1" u="sng" dirty="0" smtClean="0">
                <a:solidFill>
                  <a:srgbClr val="6600CC"/>
                </a:solidFill>
                <a:cs typeface="Courier New" pitchFamily="49" charset="0"/>
              </a:rPr>
              <a:t>ЗЕЛЕНОГО» </a:t>
            </a:r>
            <a:r>
              <a:rPr lang="ru-RU" sz="2400" b="1" i="1" u="sng" dirty="0">
                <a:solidFill>
                  <a:srgbClr val="6600CC"/>
                </a:solidFill>
                <a:cs typeface="Courier New" pitchFamily="49" charset="0"/>
              </a:rPr>
              <a:t>ЛУКА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i="1" u="sng" dirty="0">
                <a:solidFill>
                  <a:srgbClr val="6600CC"/>
                </a:solidFill>
                <a:cs typeface="Courier New" pitchFamily="49" charset="0"/>
              </a:rPr>
              <a:t>С </a:t>
            </a:r>
            <a:r>
              <a:rPr lang="ru-RU" sz="2400" b="1" i="1" u="sng" dirty="0" smtClean="0">
                <a:solidFill>
                  <a:srgbClr val="6600CC"/>
                </a:solidFill>
                <a:cs typeface="Courier New" pitchFamily="49" charset="0"/>
              </a:rPr>
              <a:t>ЯЙЦОМ, ОГУРЦОМ И ПЛАВЛЕНЫМ СЫРКОМ</a:t>
            </a:r>
            <a:endParaRPr lang="ru-RU" sz="2400" b="1" i="1" u="sng" dirty="0">
              <a:solidFill>
                <a:srgbClr val="6600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1400" b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Плавленый сырок – 2 </a:t>
            </a:r>
            <a:r>
              <a:rPr lang="ru-RU" sz="2000" b="1" dirty="0" err="1" smtClean="0">
                <a:solidFill>
                  <a:srgbClr val="0000FF"/>
                </a:solidFill>
                <a:cs typeface="Courier New" pitchFamily="49" charset="0"/>
              </a:rPr>
              <a:t>шт</a:t>
            </a: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, «сказочный зеленый» лук </a:t>
            </a:r>
            <a:r>
              <a:rPr lang="ru-RU" sz="2000" b="1" dirty="0">
                <a:solidFill>
                  <a:srgbClr val="0000FF"/>
                </a:solidFill>
                <a:cs typeface="Courier New" pitchFamily="49" charset="0"/>
              </a:rPr>
              <a:t>— 50 </a:t>
            </a: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г, яйца вареные – 2 </a:t>
            </a:r>
            <a:r>
              <a:rPr lang="ru-RU" sz="2000" b="1" dirty="0" err="1" smtClean="0">
                <a:solidFill>
                  <a:srgbClr val="0000FF"/>
                </a:solidFill>
                <a:cs typeface="Courier New" pitchFamily="49" charset="0"/>
              </a:rPr>
              <a:t>шт</a:t>
            </a: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, огурцы свежие – 2-3 </a:t>
            </a:r>
            <a:r>
              <a:rPr lang="ru-RU" sz="2000" b="1" dirty="0" err="1" smtClean="0">
                <a:solidFill>
                  <a:srgbClr val="0000FF"/>
                </a:solidFill>
                <a:cs typeface="Courier New" pitchFamily="49" charset="0"/>
              </a:rPr>
              <a:t>шт</a:t>
            </a: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, </a:t>
            </a:r>
            <a:r>
              <a:rPr lang="ru-RU" sz="2000" b="1" dirty="0">
                <a:solidFill>
                  <a:srgbClr val="0000FF"/>
                </a:solidFill>
                <a:cs typeface="Courier New" pitchFamily="49" charset="0"/>
              </a:rPr>
              <a:t>сметана </a:t>
            </a: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(майонез)— </a:t>
            </a:r>
            <a:r>
              <a:rPr lang="ru-RU" sz="2000" b="1" dirty="0">
                <a:solidFill>
                  <a:srgbClr val="0000FF"/>
                </a:solidFill>
                <a:cs typeface="Courier New" pitchFamily="49" charset="0"/>
              </a:rPr>
              <a:t>1/2 </a:t>
            </a: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стакана, </a:t>
            </a:r>
            <a:r>
              <a:rPr lang="ru-RU" sz="2000" b="1" dirty="0">
                <a:solidFill>
                  <a:srgbClr val="0000FF"/>
                </a:solidFill>
                <a:cs typeface="Courier New" pitchFamily="49" charset="0"/>
              </a:rPr>
              <a:t>соль.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Плавленые сырки нарезаем кубиками,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режем мелко яйца, огурцы –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четвертинками кружочков.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Выкладываем в миску, посыпаем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мелко нарезанным «сказочным зеленым»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луком.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Заправляем сметаной или майонезом.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Полезный весенний салат готов.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cs typeface="Courier New" pitchFamily="49" charset="0"/>
              </a:rPr>
              <a:t>Приятного аппетита!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93" y="262409"/>
            <a:ext cx="910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>
                <a:solidFill>
                  <a:srgbClr val="6600CC"/>
                </a:solidFill>
              </a:rPr>
              <a:t>РЕЦЕПТЫ ОТ РОДИТЕЛЕЙ: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49465" y="4063368"/>
            <a:ext cx="1566085" cy="22901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10" y="3675697"/>
            <a:ext cx="4024597" cy="267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32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>
              <a:latin typeface="Cambria" panose="02040503050406030204" pitchFamily="18" charset="0"/>
            </a:endParaRP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endParaRPr lang="ru-RU" altLang="ru-RU" sz="3200" b="1" i="1" dirty="0"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6194" y="1027908"/>
            <a:ext cx="9107606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i="1" u="sng" dirty="0">
                <a:solidFill>
                  <a:srgbClr val="6600CC"/>
                </a:solidFill>
                <a:cs typeface="Courier New" pitchFamily="49" charset="0"/>
              </a:rPr>
              <a:t>САЛАТ ИЗ ЗЕЛЕНОГО ЛУКА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i="1" u="sng" dirty="0">
                <a:solidFill>
                  <a:srgbClr val="6600CC"/>
                </a:solidFill>
                <a:cs typeface="Courier New" pitchFamily="49" charset="0"/>
              </a:rPr>
              <a:t>С ТВОРОГОМ И УКРОПОМ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1400" b="1" dirty="0">
              <a:solidFill>
                <a:srgbClr val="0033CC"/>
              </a:solidFill>
              <a:cs typeface="Courier New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Творог — 200 г, лук зеленый — 50 г, укроп резаный — 2 ст. ложки, сметана — 1/2 стакана, зеленый салат — 4-5 листиков, соль.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Протертый нежирный творог смешиваем со сметаной, мелко нарезанными укропом и зеленым луком, подсаливаем.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При подаче в салатницу или тарелку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положить несколько листиков салата,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на них горкой творог, смешанный с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зеленью и луком, а сверху поливаем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сметаной. 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11" name="Рисунок 10" descr="1306924454__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 rot="20571963">
            <a:off x="313977" y="3282870"/>
            <a:ext cx="1919785" cy="3214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01" y="4015516"/>
            <a:ext cx="3648502" cy="268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330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7290" y="696038"/>
            <a:ext cx="8775510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u="sng" dirty="0">
                <a:solidFill>
                  <a:srgbClr val="6600CC"/>
                </a:solidFill>
                <a:cs typeface="Courier New" pitchFamily="49" charset="0"/>
              </a:rPr>
              <a:t>ЗЕЛЕНЫЙ ЛУК СО СМЕТАНОЙ И </a:t>
            </a:r>
            <a:r>
              <a:rPr lang="ru-RU" sz="2400" b="1" i="1" u="sng" dirty="0" smtClean="0">
                <a:solidFill>
                  <a:srgbClr val="6600CC"/>
                </a:solidFill>
                <a:cs typeface="Courier New" pitchFamily="49" charset="0"/>
              </a:rPr>
              <a:t>ЯЙЦОМ</a:t>
            </a:r>
          </a:p>
          <a:p>
            <a:pPr lvl="0"/>
            <a:endParaRPr lang="ru-RU" sz="2400" b="1" i="1" dirty="0">
              <a:solidFill>
                <a:srgbClr val="6600CC"/>
              </a:solidFill>
              <a:cs typeface="Courier New" pitchFamily="49" charset="0"/>
            </a:endParaRPr>
          </a:p>
          <a:p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Лук зеленый — 1 пучок, укроп — 1 пучок, яйца (варёные) — 1-2 шт., майонез — 1 ст. ложка, сметана — 3 ст. ложки, зеленый салат — 4-5 листика. Подготовленные зеленый лук и укроп промываем, даём стечь воде, затем нарезаем. В салатницу на листья зеленого салата выкладываем лук с укропом, поливаем сметаной с майонезом, оформляем дольками яйца, сваренного вкрутую. </a:t>
            </a:r>
          </a:p>
          <a:p>
            <a:r>
              <a:rPr lang="ru-RU" sz="2400" dirty="0">
                <a:solidFill>
                  <a:srgbClr val="0000FF"/>
                </a:solidFill>
              </a:rPr>
              <a:t> 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96" y="4022638"/>
            <a:ext cx="4094471" cy="2639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306924454__.pn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 rot="1028037" flipH="1">
            <a:off x="9302107" y="3823948"/>
            <a:ext cx="1590584" cy="26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74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3909" y="3560181"/>
            <a:ext cx="2033920" cy="29742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86400" y="1119119"/>
            <a:ext cx="6168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0000FF"/>
              </a:solidFill>
              <a:cs typeface="Courier New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6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963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>
              <a:latin typeface="Cambria" panose="02040503050406030204" pitchFamily="18" charset="0"/>
            </a:endParaRP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endParaRPr lang="ru-RU" altLang="ru-RU" sz="3200" b="1" i="1" dirty="0"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8957299" y="3030990"/>
            <a:ext cx="1919783" cy="28073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56598" y="818868"/>
            <a:ext cx="7465325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i="1" u="sng" dirty="0">
                <a:solidFill>
                  <a:srgbClr val="6600CC"/>
                </a:solidFill>
                <a:cs typeface="Courier New" pitchFamily="49" charset="0"/>
              </a:rPr>
              <a:t>ЦЕЛЬ: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ru-RU" sz="3200" b="1" i="1" u="sng" dirty="0">
              <a:solidFill>
                <a:srgbClr val="6600CC"/>
              </a:solidFill>
              <a:cs typeface="Courier New" pitchFamily="49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dirty="0">
                <a:solidFill>
                  <a:srgbClr val="0033CC"/>
                </a:solidFill>
                <a:cs typeface="Courier New" pitchFamily="49" charset="0"/>
              </a:rPr>
              <a:t>  </a:t>
            </a:r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Вызвать у детей познавательный  интерес к выращиванию  </a:t>
            </a:r>
            <a:r>
              <a:rPr lang="ru-RU" sz="3200" b="1" dirty="0" smtClean="0">
                <a:solidFill>
                  <a:srgbClr val="0000FF"/>
                </a:solidFill>
                <a:cs typeface="Courier New" pitchFamily="49" charset="0"/>
              </a:rPr>
              <a:t>зеленого </a:t>
            </a:r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лука  в комнатных условиях.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dirty="0">
                <a:solidFill>
                  <a:srgbClr val="0000FF"/>
                </a:solidFill>
                <a:cs typeface="Courier New" pitchFamily="49" charset="0"/>
              </a:rPr>
              <a:t>Узнать о его пользе.  </a:t>
            </a:r>
          </a:p>
        </p:txBody>
      </p:sp>
    </p:spTree>
    <p:extLst>
      <p:ext uri="{BB962C8B-B14F-4D97-AF65-F5344CB8AC3E}">
        <p14:creationId xmlns:p14="http://schemas.microsoft.com/office/powerpoint/2010/main" val="1682005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>
              <a:latin typeface="Cambria" panose="02040503050406030204" pitchFamily="18" charset="0"/>
            </a:endParaRP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endParaRPr lang="ru-RU" altLang="ru-RU" sz="3200" b="1" i="1" dirty="0"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11263" y="3262810"/>
            <a:ext cx="2052182" cy="30009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3445" y="668742"/>
            <a:ext cx="90012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Times New Roman" pitchFamily="18" charset="0"/>
              </a:rPr>
              <a:t>ЗАДАЧИ</a:t>
            </a:r>
            <a:r>
              <a:rPr lang="ru-RU" sz="2400" b="1" i="1" u="sng" dirty="0" smtClean="0">
                <a:solidFill>
                  <a:srgbClr val="6600CC"/>
                </a:solidFill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i="1" u="sng" dirty="0">
              <a:solidFill>
                <a:srgbClr val="6600CC"/>
              </a:solidFill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Учить детей ежедневно ухаживать за луком весной  в комнатных условиях.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Times New Roman" pitchFamily="18" charset="0"/>
                <a:cs typeface="Courier New" pitchFamily="49" charset="0"/>
              </a:rPr>
              <a:t>Закреплять представления о луке, особенностях внешнего строения, находить «донце» с корнями и верхушку;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Формировать представление детей о необходимости света, тепла, влаги почвы для роста луковиц.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Наблюдать за изменениями роста луковиц в контейнере с почвой.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Учить бережно относиться  к природе.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Учить выполнять индивидуальные и коллективные поручения.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Учить детей видеть результат своего труда.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Вызвать у детей интерес к конкретному объекту - луку, через стихи, загадки, проектно- исследовательскую деятельность.  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6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195293" y="3134772"/>
            <a:ext cx="1348283" cy="32147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29768" y="1695139"/>
            <a:ext cx="67564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ПРЕДПОЛАГАЕМЫЙ РЕЗУЛЬТАТ: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u="sng" dirty="0">
              <a:solidFill>
                <a:srgbClr val="6600CC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дети научатся сажать и ухаживать за луком и познакомятся с условиями его содержания;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у детей сформируются знания и представления о росте зеленого лука в комнатных условиях в контейнере с почвой;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дети узнают о пользе зелёного витамина.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5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>
              <a:latin typeface="Cambria" panose="02040503050406030204" pitchFamily="18" charset="0"/>
            </a:endParaRP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endParaRPr lang="ru-RU" altLang="ru-RU" sz="3200" b="1" i="1" dirty="0"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pic>
        <p:nvPicPr>
          <p:cNvPr id="10" name="Рисунок 9" descr="1306924454__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 rot="20571963">
            <a:off x="-170062" y="3407254"/>
            <a:ext cx="1919785" cy="3214710"/>
          </a:xfrm>
          <a:prstGeom prst="rect">
            <a:avLst/>
          </a:prstGeom>
        </p:spPr>
      </p:pic>
      <p:sp>
        <p:nvSpPr>
          <p:cNvPr id="8" name="Лента лицом вниз 7"/>
          <p:cNvSpPr/>
          <p:nvPr/>
        </p:nvSpPr>
        <p:spPr>
          <a:xfrm>
            <a:off x="1428749" y="1311122"/>
            <a:ext cx="9694176" cy="1474942"/>
          </a:xfrm>
          <a:prstGeom prst="ribbon">
            <a:avLst>
              <a:gd name="adj1" fmla="val 23123"/>
              <a:gd name="adj2" fmla="val 67486"/>
            </a:avLst>
          </a:prstGeom>
          <a:solidFill>
            <a:srgbClr val="00B0F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>
                <a:solidFill>
                  <a:srgbClr val="000000"/>
                </a:solidFill>
              </a:rPr>
              <a:t>I этап – подготовительный</a:t>
            </a:r>
          </a:p>
        </p:txBody>
      </p:sp>
      <p:sp>
        <p:nvSpPr>
          <p:cNvPr id="9" name="Лента лицом вниз 8"/>
          <p:cNvSpPr/>
          <p:nvPr/>
        </p:nvSpPr>
        <p:spPr>
          <a:xfrm>
            <a:off x="1428749" y="2913962"/>
            <a:ext cx="9694176" cy="1619250"/>
          </a:xfrm>
          <a:prstGeom prst="ribbon">
            <a:avLst>
              <a:gd name="adj1" fmla="val 23123"/>
              <a:gd name="adj2" fmla="val 67486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>
                <a:solidFill>
                  <a:srgbClr val="000000"/>
                </a:solidFill>
                <a:cs typeface="Calibri" pitchFamily="34" charset="0"/>
              </a:rPr>
              <a:t>II этап – основной </a:t>
            </a:r>
          </a:p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 smtClean="0">
                <a:solidFill>
                  <a:srgbClr val="000000"/>
                </a:solidFill>
                <a:cs typeface="Calibri" pitchFamily="34" charset="0"/>
              </a:rPr>
              <a:t>(исследовательский</a:t>
            </a:r>
            <a:r>
              <a:rPr lang="ru-RU" sz="3200" b="1" dirty="0">
                <a:solidFill>
                  <a:srgbClr val="000000"/>
                </a:solidFill>
                <a:cs typeface="Calibri" pitchFamily="34" charset="0"/>
              </a:rPr>
              <a:t>) </a:t>
            </a:r>
          </a:p>
        </p:txBody>
      </p:sp>
      <p:sp>
        <p:nvSpPr>
          <p:cNvPr id="11" name="Лента лицом вниз 10"/>
          <p:cNvSpPr/>
          <p:nvPr/>
        </p:nvSpPr>
        <p:spPr>
          <a:xfrm>
            <a:off x="1643063" y="4772197"/>
            <a:ext cx="9479862" cy="1498426"/>
          </a:xfrm>
          <a:prstGeom prst="ribbon">
            <a:avLst>
              <a:gd name="adj1" fmla="val 23123"/>
              <a:gd name="adj2" fmla="val 67486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>
                <a:solidFill>
                  <a:srgbClr val="000000"/>
                </a:solidFill>
              </a:rPr>
              <a:t>III этап </a:t>
            </a:r>
            <a:r>
              <a:rPr lang="ru-RU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– </a:t>
            </a:r>
            <a:r>
              <a:rPr lang="ru-RU" sz="3200" b="1" dirty="0">
                <a:solidFill>
                  <a:srgbClr val="000000"/>
                </a:solidFill>
              </a:rPr>
              <a:t>заключительный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7872" y="627799"/>
            <a:ext cx="458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ЭТАПЫ РАБОТЫ НАД ПРОЕКТОМ:</a:t>
            </a:r>
          </a:p>
        </p:txBody>
      </p:sp>
    </p:spTree>
    <p:extLst>
      <p:ext uri="{BB962C8B-B14F-4D97-AF65-F5344CB8AC3E}">
        <p14:creationId xmlns:p14="http://schemas.microsoft.com/office/powerpoint/2010/main" val="2420091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/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endParaRPr lang="ru-RU" altLang="ru-RU" sz="3200" b="1" i="1" dirty="0"/>
          </a:p>
          <a:p>
            <a:endParaRPr lang="ru-RU" altLang="ru-RU" sz="3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23" y="3679642"/>
            <a:ext cx="2643717" cy="26437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88500" y="0"/>
            <a:ext cx="650998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>
              <a:solidFill>
                <a:srgbClr val="6600CC"/>
              </a:solidFill>
              <a:ea typeface="Calibri" pitchFamily="34" charset="0"/>
              <a:cs typeface="Courier New" pitchFamily="49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>
              <a:solidFill>
                <a:srgbClr val="6600CC"/>
              </a:solidFill>
              <a:ea typeface="Calibri" pitchFamily="34" charset="0"/>
              <a:cs typeface="Courier New" pitchFamily="49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6600CC"/>
              </a:solidFill>
              <a:ea typeface="Calibri" pitchFamily="34" charset="0"/>
              <a:cs typeface="Courier New" pitchFamily="49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i="1" u="sng" dirty="0">
              <a:solidFill>
                <a:srgbClr val="6600CC"/>
              </a:solidFill>
              <a:ea typeface="Calibri" pitchFamily="34" charset="0"/>
              <a:cs typeface="Courier New" pitchFamily="49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6600CC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Общие сведения о луке, его разновидностях, свойствах. Интересные факты о луке.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Сбор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художественной литературы: стихи, загадки, пословицы, поговорки, рассказы, сказки про овощи</a:t>
            </a: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Консультация для родителей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     «Лук – лекарственное растение».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Предложить родителям приобрести для проведения проекта – контейнеры, землю, луковицы для посадки.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Разбивка грядок на подоконнике.</a:t>
            </a:r>
            <a:r>
              <a:rPr lang="ru-RU" sz="2400" b="1" dirty="0">
                <a:solidFill>
                  <a:srgbClr val="0000FF"/>
                </a:solidFill>
                <a:cs typeface="Courier New" pitchFamily="49" charset="0"/>
              </a:rPr>
              <a:t> </a:t>
            </a:r>
          </a:p>
        </p:txBody>
      </p:sp>
      <p:sp>
        <p:nvSpPr>
          <p:cNvPr id="9" name="Лента лицом вниз 8"/>
          <p:cNvSpPr/>
          <p:nvPr/>
        </p:nvSpPr>
        <p:spPr>
          <a:xfrm>
            <a:off x="1596404" y="422874"/>
            <a:ext cx="9694176" cy="1474942"/>
          </a:xfrm>
          <a:prstGeom prst="ribbon">
            <a:avLst>
              <a:gd name="adj1" fmla="val 23123"/>
              <a:gd name="adj2" fmla="val 67486"/>
            </a:avLst>
          </a:prstGeom>
          <a:solidFill>
            <a:srgbClr val="00B0F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3200" b="1" dirty="0">
                <a:solidFill>
                  <a:srgbClr val="000000"/>
                </a:solidFill>
              </a:rPr>
              <a:t>I этап – подготовительный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1561634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6112" y="129265"/>
            <a:ext cx="8938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u="sng" dirty="0" smtClean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УЗНАЕМ </a:t>
            </a:r>
            <a:r>
              <a:rPr lang="ru-RU" sz="28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М</a:t>
            </a:r>
            <a:r>
              <a:rPr lang="ru-RU" sz="2800" b="1" i="1" u="sng" dirty="0" smtClean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НОГО </a:t>
            </a:r>
            <a:r>
              <a:rPr lang="ru-RU" sz="2800" b="1" i="1" u="sng" dirty="0" smtClean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НОВОГО И ИНТЕРЕСНОГО ПРО ЛУК</a:t>
            </a:r>
            <a:endParaRPr lang="ru-RU" sz="2800" b="1" i="1" u="sng" dirty="0">
              <a:solidFill>
                <a:srgbClr val="6600CC"/>
              </a:solidFill>
              <a:ea typeface="Calibri" pitchFamily="34" charset="0"/>
              <a:cs typeface="Courier New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29" y="4059175"/>
            <a:ext cx="4523257" cy="287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206">
            <a:off x="573575" y="753828"/>
            <a:ext cx="2601272" cy="346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44">
            <a:off x="8832796" y="705447"/>
            <a:ext cx="2601272" cy="346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228">
            <a:off x="3443699" y="1737614"/>
            <a:ext cx="5029683" cy="377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11" y="4433410"/>
            <a:ext cx="1457194" cy="21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7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959" y="3444949"/>
            <a:ext cx="7514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3200" b="1" i="1" dirty="0">
              <a:latin typeface="Cambria" panose="02040503050406030204" pitchFamily="18" charset="0"/>
            </a:endParaRPr>
          </a:p>
          <a:p>
            <a:pPr algn="ctr"/>
            <a:r>
              <a:rPr lang="ru-RU" altLang="ru-RU" sz="32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endParaRPr lang="ru-RU" altLang="ru-RU" sz="3200" b="1" i="1" dirty="0">
              <a:latin typeface="Cambria" panose="02040503050406030204" pitchFamily="18" charset="0"/>
            </a:endParaRPr>
          </a:p>
          <a:p>
            <a:endParaRPr lang="ru-RU" altLang="ru-RU" sz="3200" b="1" i="1" dirty="0">
              <a:latin typeface="Cambria" panose="02040503050406030204" pitchFamily="18" charset="0"/>
            </a:endParaRPr>
          </a:p>
        </p:txBody>
      </p:sp>
      <p:pic>
        <p:nvPicPr>
          <p:cNvPr id="10" name="Рисунок 9" descr="1306924454__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 rot="20571963">
            <a:off x="313977" y="3048794"/>
            <a:ext cx="1919785" cy="32147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5656" y="1341890"/>
            <a:ext cx="893814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u="sng" dirty="0">
                <a:solidFill>
                  <a:srgbClr val="6600CC"/>
                </a:solidFill>
                <a:ea typeface="Calibri" pitchFamily="34" charset="0"/>
                <a:cs typeface="Courier New" pitchFamily="49" charset="0"/>
              </a:rPr>
              <a:t>ПОСЛОВИЦЫ И ПОГОВОРКИ ПРО ЛУК: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800" b="1" i="1" u="sng" dirty="0">
              <a:solidFill>
                <a:srgbClr val="6600CC"/>
              </a:solidFill>
              <a:ea typeface="Calibri" pitchFamily="34" charset="0"/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Сидит Ермолка на грядке – сам весь в заплатках.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Лук во щах – и голод прощай.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Сидит с</a:t>
            </a: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тупка 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в семи юбках; кто ни глянет, всяк заплачет.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Лук – от семи недуг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</a:rPr>
              <a:t>Лук с морковкой хоть и с одной грядки, да неодинаково сладки.</a:t>
            </a:r>
            <a:endParaRPr lang="ru-RU" sz="2400" b="1" dirty="0">
              <a:solidFill>
                <a:srgbClr val="0000FF"/>
              </a:solidFill>
              <a:ea typeface="Calibri" pitchFamily="34" charset="0"/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Лук да баня всё </a:t>
            </a: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правят</a:t>
            </a:r>
            <a:endParaRPr lang="en-US" sz="2400" b="1" dirty="0" smtClean="0">
              <a:solidFill>
                <a:srgbClr val="0000FF"/>
              </a:solidFill>
              <a:ea typeface="Calibri" pitchFamily="34" charset="0"/>
              <a:cs typeface="Courier New" pitchFamily="49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CC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Попросту</a:t>
            </a:r>
            <a:r>
              <a:rPr lang="ru-RU" sz="2400" b="1" dirty="0">
                <a:solidFill>
                  <a:srgbClr val="0000FF"/>
                </a:solidFill>
                <a:ea typeface="Calibri" pitchFamily="34" charset="0"/>
                <a:cs typeface="Courier New" pitchFamily="49" charset="0"/>
              </a:rPr>
              <a:t>, без луку, на крестьянскую руку.</a:t>
            </a:r>
            <a:endParaRPr lang="ru-RU" sz="2400" b="1" dirty="0">
              <a:solidFill>
                <a:srgbClr val="0000FF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2126</TotalTime>
  <Words>1224</Words>
  <Application>Microsoft Office PowerPoint</Application>
  <PresentationFormat>Широкоэкранный</PresentationFormat>
  <Paragraphs>239</Paragraphs>
  <Slides>28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metelkov.e@gmail.com</cp:lastModifiedBy>
  <cp:revision>190</cp:revision>
  <dcterms:created xsi:type="dcterms:W3CDTF">2016-04-23T07:09:53Z</dcterms:created>
  <dcterms:modified xsi:type="dcterms:W3CDTF">2017-05-14T13:27:12Z</dcterms:modified>
</cp:coreProperties>
</file>