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63" r:id="rId3"/>
    <p:sldId id="264" r:id="rId4"/>
    <p:sldId id="268" r:id="rId5"/>
    <p:sldId id="265" r:id="rId6"/>
    <p:sldId id="256" r:id="rId7"/>
    <p:sldId id="257" r:id="rId8"/>
    <p:sldId id="267" r:id="rId9"/>
    <p:sldId id="270" r:id="rId10"/>
    <p:sldId id="288" r:id="rId11"/>
    <p:sldId id="301" r:id="rId12"/>
    <p:sldId id="296" r:id="rId13"/>
    <p:sldId id="295" r:id="rId14"/>
    <p:sldId id="302" r:id="rId15"/>
    <p:sldId id="272" r:id="rId16"/>
    <p:sldId id="275" r:id="rId17"/>
    <p:sldId id="273" r:id="rId18"/>
    <p:sldId id="274" r:id="rId19"/>
    <p:sldId id="303" r:id="rId20"/>
    <p:sldId id="294" r:id="rId21"/>
    <p:sldId id="297" r:id="rId22"/>
    <p:sldId id="299" r:id="rId23"/>
    <p:sldId id="276" r:id="rId24"/>
    <p:sldId id="277" r:id="rId25"/>
    <p:sldId id="259" r:id="rId26"/>
    <p:sldId id="258" r:id="rId27"/>
    <p:sldId id="260" r:id="rId28"/>
    <p:sldId id="281" r:id="rId29"/>
    <p:sldId id="292" r:id="rId30"/>
    <p:sldId id="269" r:id="rId31"/>
    <p:sldId id="284" r:id="rId32"/>
    <p:sldId id="261" r:id="rId33"/>
    <p:sldId id="279" r:id="rId34"/>
    <p:sldId id="285" r:id="rId35"/>
    <p:sldId id="278" r:id="rId36"/>
    <p:sldId id="283" r:id="rId37"/>
    <p:sldId id="287" r:id="rId38"/>
    <p:sldId id="293" r:id="rId39"/>
    <p:sldId id="286" r:id="rId40"/>
    <p:sldId id="300" r:id="rId41"/>
    <p:sldId id="304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0F6C6-34B9-4A44-9B81-9AF6FA4F69F5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4872E-8DBF-4DB0-A1A3-994BF877A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0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4872E-8DBF-4DB0-A1A3-994BF877A98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3A0D-6328-4883-A767-33D382F2DE8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40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346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05666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14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13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33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1961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9241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97325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180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591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26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5AD3-3357-43BC-8676-7EF3A0DEF358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6014-DC28-4FB3-816F-D943D43A2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33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_____Microsoft_Office_Excel_97-20031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691680" y="404664"/>
            <a:ext cx="702255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КИРОВСКАЯ РАЙОННАЯ ОРГАНИЗАЦИЯ ПРОФСОЮЗА РАБОТНИКОВ ОБРАЗОВАНИЯ И НАУКИ РФ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15616" y="2780928"/>
            <a:ext cx="745460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СОВЕЩАНИЕ  ПРЕДСЕДАТЕЛЕЙ ППО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699792" y="5805264"/>
            <a:ext cx="4896544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13 сентября 2017 ГОД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31640" y="3645024"/>
          <a:ext cx="6624736" cy="1770126"/>
        </p:xfrm>
        <a:graphic>
          <a:graphicData uri="http://schemas.openxmlformats.org/drawingml/2006/table">
            <a:tbl>
              <a:tblPr/>
              <a:tblGrid>
                <a:gridCol w="257949"/>
                <a:gridCol w="909541"/>
                <a:gridCol w="909541"/>
                <a:gridCol w="909541"/>
                <a:gridCol w="909541"/>
                <a:gridCol w="909541"/>
                <a:gridCol w="909541"/>
                <a:gridCol w="909541"/>
              </a:tblGrid>
              <a:tr h="958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8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дошкольная образовательная организация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воспитанников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групп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младших воспитателей (помощников воспитателя)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по штатному расписанию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фактическое количество работающих младших воспитателей (помощников воспитателя)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поваров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по штатному расписанию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фактическое количество поваров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84" marR="43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51520" y="652770"/>
            <a:ext cx="864096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Сдать до 15 сентября 2017 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укомплектованности дошкольных образовательных организаций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помощниками воспитателя и младшими воспитателями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организации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планом работы Свердловской	 областной трехсторонней комиссии по регулированию социально-трудовых отношений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сентября 2017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будет рассмотрен вопрос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предоставлении льготы младшему обслуживающему персоналу дошкольных образовательных организаций по внеочередному предоставлению мест в детских садах для детей данной категории работников в целях решения вопроса кадрового обеспечения этих учреждений помощниками воспитателя (младшими воспитателями) и работниками пищеблока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целях подготовки выступления от имени Свердловской областной организации Общероссийского Профсоюза образования необходимо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срок до 25 сентября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направить в областной комитет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638"/>
            <a:ext cx="697232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Заработная плата за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квартал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2017 года (РФ)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368421" cy="44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571"/>
                <a:gridCol w="1686259"/>
                <a:gridCol w="1830066"/>
                <a:gridCol w="169952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Педагогические работники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Среднемесячная заработная плата</a:t>
                      </a:r>
                      <a:endParaRPr lang="ru-RU" sz="16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минимальный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максимальный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общеобразовательных организаций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31 993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18 923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р. Дагестан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84 317 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Чукотский 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АО)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дошкольных образовательных организаций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25 193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14 704 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0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Алтайский 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край)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63 216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(Чукотский АО)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организаций дополнительного образования детей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26 253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15 892 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(Алтайский край)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72 746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(Чукотский АО)</a:t>
                      </a:r>
                    </a:p>
                  </a:txBody>
                  <a:tcPr marL="68580" marR="68580" marT="0" marB="0" anchor="ctr"/>
                </a:tc>
              </a:tr>
              <a:tr h="913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организаций профессионального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27 113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17 649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(р. Калмыкия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89 349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(Ненецкий АО)</a:t>
                      </a:r>
                    </a:p>
                  </a:txBody>
                  <a:tcPr marL="68580" marR="68580" marT="0" marB="0" anchor="ctr"/>
                </a:tc>
              </a:tr>
              <a:tr h="224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организаций высшего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44 612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24 </a:t>
                      </a:r>
                      <a:r>
                        <a:rPr lang="ru-RU" sz="2000" b="1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(р. Дагестан</a:t>
                      </a: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118 509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(ЯНАО)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868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Средняя заработная плата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(Свердловская область)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8147362" cy="446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62"/>
                <a:gridCol w="2052000"/>
                <a:gridCol w="20520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январь – май 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% выполнения</a:t>
                      </a: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Среднемесячный доход от трудовой деятельности (план)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543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Общее 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ru-RU" sz="2800" b="1" dirty="0" smtClean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731</a:t>
                      </a:r>
                      <a:endParaRPr lang="ru-RU" sz="2800" b="1" dirty="0">
                        <a:solidFill>
                          <a:srgbClr val="00B05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Педагогические работники общего образования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34 570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121,1 </a:t>
                      </a:r>
                      <a:r>
                        <a:rPr lang="ru-RU" sz="2400" b="1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b="1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31 290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101,2 </a:t>
                      </a:r>
                      <a:r>
                        <a:rPr lang="ru-RU" sz="2400" b="1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b="1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Профессиональное образование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29 213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102,3 </a:t>
                      </a:r>
                      <a:r>
                        <a:rPr lang="ru-RU" sz="2400" b="1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%</a:t>
                      </a:r>
                      <a:endParaRPr lang="ru-RU" sz="2400" b="1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5810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vavozh-raion.udmurt.ru/upload/iblock/789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37112"/>
            <a:ext cx="1586743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24" cy="1143000"/>
          </a:xfrm>
        </p:spPr>
        <p:txBody>
          <a:bodyPr anchor="ctr"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ЗАДАЧИ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2017-2018 учебный год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2646D0"/>
                </a:solidFill>
                <a:latin typeface="Arial Narrow" pitchFamily="34" charset="0"/>
              </a:rPr>
              <a:t>- усиление мотивационной работы по вступлению в Профсоюз через </a:t>
            </a:r>
            <a:r>
              <a:rPr lang="ru-RU" b="1" dirty="0" smtClean="0">
                <a:solidFill>
                  <a:srgbClr val="2646D0"/>
                </a:solidFill>
                <a:latin typeface="Arial Narrow" pitchFamily="34" charset="0"/>
              </a:rPr>
              <a:t>индивидуализацию</a:t>
            </a:r>
            <a:r>
              <a:rPr lang="ru-RU" dirty="0" smtClean="0">
                <a:solidFill>
                  <a:srgbClr val="2646D0"/>
                </a:solidFill>
                <a:latin typeface="Arial Narrow" pitchFamily="34" charset="0"/>
              </a:rPr>
              <a:t> подхода к каждому работнику;</a:t>
            </a:r>
          </a:p>
          <a:p>
            <a:pPr>
              <a:buNone/>
            </a:pPr>
            <a:r>
              <a:rPr lang="ru-RU" dirty="0" smtClean="0">
                <a:solidFill>
                  <a:srgbClr val="2646D0"/>
                </a:solidFill>
                <a:latin typeface="Arial Narrow" pitchFamily="34" charset="0"/>
              </a:rPr>
              <a:t>- оценка </a:t>
            </a:r>
            <a:r>
              <a:rPr lang="ru-RU" b="1" dirty="0" smtClean="0">
                <a:solidFill>
                  <a:srgbClr val="2646D0"/>
                </a:solidFill>
                <a:latin typeface="Arial Narrow" pitchFamily="34" charset="0"/>
              </a:rPr>
              <a:t>эффективности</a:t>
            </a:r>
            <a:r>
              <a:rPr lang="ru-RU" dirty="0" smtClean="0">
                <a:solidFill>
                  <a:srgbClr val="2646D0"/>
                </a:solidFill>
                <a:latin typeface="Arial Narrow" pitchFamily="34" charset="0"/>
              </a:rPr>
              <a:t> деятельности выборных профсоюзных органов всех уровней в соответствии с утвержденными критериями;</a:t>
            </a:r>
          </a:p>
          <a:p>
            <a:pPr>
              <a:buNone/>
            </a:pPr>
            <a:r>
              <a:rPr lang="ru-RU" dirty="0" smtClean="0">
                <a:solidFill>
                  <a:srgbClr val="2646D0"/>
                </a:solidFill>
                <a:latin typeface="Arial Narrow" pitchFamily="34" charset="0"/>
              </a:rPr>
              <a:t>- усиление </a:t>
            </a:r>
            <a:r>
              <a:rPr lang="ru-RU" b="1" dirty="0" smtClean="0">
                <a:solidFill>
                  <a:srgbClr val="2646D0"/>
                </a:solidFill>
                <a:latin typeface="Arial Narrow" pitchFamily="34" charset="0"/>
              </a:rPr>
              <a:t>информационной</a:t>
            </a:r>
            <a:r>
              <a:rPr lang="ru-RU" dirty="0" smtClean="0">
                <a:solidFill>
                  <a:srgbClr val="2646D0"/>
                </a:solidFill>
                <a:latin typeface="Arial Narrow" pitchFamily="34" charset="0"/>
              </a:rPr>
              <a:t> работы.</a:t>
            </a:r>
          </a:p>
          <a:p>
            <a:pPr>
              <a:buNone/>
            </a:pPr>
            <a:endParaRPr lang="ru-RU" dirty="0">
              <a:solidFill>
                <a:srgbClr val="2646D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07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7072362" cy="1143000"/>
          </a:xfrm>
        </p:spPr>
        <p:txBody>
          <a:bodyPr anchor="ctr"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Положения по оплате труда образовательных организаций: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- размеры должностных окладов, ставок заработной платы по ПКГ должны возрастать </a:t>
            </a: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в зависимости от уровня квалификации</a:t>
            </a: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- в тексте Положения не должно быть минимальных окладов и самого слова </a:t>
            </a: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«минимальный» </a:t>
            </a: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- конкретный размер в зависимости от возможностей ФОТ;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- должностной оклад (ставка заработной платы) в составе всей заработной платы должен быть </a:t>
            </a: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60 %;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- </a:t>
            </a: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оклад не должен зависеть от уровня образования и стажа</a:t>
            </a: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 работника;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- </a:t>
            </a: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не должно быть никаких «вилок»;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 компенсационные выплаты по итогам СОУТ устанавливаются в процентах к окладу, </a:t>
            </a: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минимум – 4%, </a:t>
            </a: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максимум законодательно не определен;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 размеры доплат за дополнительно выполняемую работу – в рублях;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2646D0"/>
                </a:solidFill>
                <a:latin typeface="Arial Narrow" pitchFamily="34" charset="0"/>
              </a:rPr>
              <a:t> - размеры стимулирующих выплат - в процентах к окладу или в рублях, </a:t>
            </a: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если в баллах – в Положении должна быть зафиксирована рублевая стоимость балла.</a:t>
            </a:r>
          </a:p>
          <a:p>
            <a:pPr>
              <a:buNone/>
            </a:pPr>
            <a:endParaRPr lang="ru-RU" sz="2200" dirty="0">
              <a:solidFill>
                <a:srgbClr val="2646D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6237312"/>
            <a:ext cx="449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http://www.kirprof-ekb.ru/catalogue/group/4</a:t>
            </a:r>
            <a:endParaRPr lang="ru-RU" dirty="0"/>
          </a:p>
        </p:txBody>
      </p:sp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506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2214554"/>
          <a:ext cx="8358246" cy="4023360"/>
        </p:xfrm>
        <a:graphic>
          <a:graphicData uri="http://schemas.openxmlformats.org/drawingml/2006/table">
            <a:tbl>
              <a:tblPr/>
              <a:tblGrid>
                <a:gridCol w="2932718"/>
                <a:gridCol w="4282520"/>
                <a:gridCol w="1143008"/>
              </a:tblGrid>
              <a:tr h="320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квалификационный</a:t>
                      </a:r>
                      <a:b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уровень       </a:t>
                      </a: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инструктор по труду;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старший вожатый</a:t>
                      </a:r>
                    </a:p>
                  </a:txBody>
                  <a:tcPr marL="42460" marR="42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705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363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  квалификационный</a:t>
                      </a:r>
                      <a:b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уровень         </a:t>
                      </a: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педагог дополнительного образования;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социальный педагог          </a:t>
                      </a:r>
                    </a:p>
                  </a:txBody>
                  <a:tcPr marL="42460" marR="42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7 275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436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 квалификационный</a:t>
                      </a:r>
                      <a:b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уровень         </a:t>
                      </a: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воспитатель, 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          </a:t>
                      </a:r>
                    </a:p>
                  </a:txBody>
                  <a:tcPr marL="42460" marR="42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7 275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800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квалификационный</a:t>
                      </a:r>
                      <a:b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ru-RU" sz="2400" b="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уровень         </a:t>
                      </a: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преподаватель-организатор основ безопасности жизнедеятельности;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учитель</a:t>
                      </a:r>
                      <a:r>
                        <a:rPr lang="ru-RU" sz="24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; педагог-библиотекарь</a:t>
                      </a: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учитель-дефектолог </a:t>
                      </a:r>
                    </a:p>
                  </a:txBody>
                  <a:tcPr marL="42460" marR="42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7 520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2460" marR="424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1571604" y="498912"/>
            <a:ext cx="70009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4.1. Размеры окладов (должностных окладов), ставок заработной платы педагогических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работников</a:t>
            </a:r>
          </a:p>
          <a:p>
            <a:pPr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ЕКАТЕРИНБУРГА ПОСТАНОВЛЕНИЕ от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26 марта 2014 года N 784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87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7143832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Выполнение должностных обязанностей как условие стимулирования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517" y="3068960"/>
            <a:ext cx="8643998" cy="264320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2646D0"/>
                </a:solidFill>
                <a:latin typeface="Arial Narrow" pitchFamily="34" charset="0"/>
              </a:rPr>
              <a:t>«Квалификационные характеристики должностей работников образования»:</a:t>
            </a:r>
          </a:p>
          <a:p>
            <a:pPr marL="0" indent="0">
              <a:buNone/>
            </a:pPr>
            <a:r>
              <a:rPr lang="ru-RU" sz="2200" i="1" dirty="0" smtClean="0">
                <a:solidFill>
                  <a:srgbClr val="2646D0"/>
                </a:solidFill>
                <a:latin typeface="Arial Narrow" pitchFamily="34" charset="0"/>
              </a:rPr>
              <a:t>учитель - осуществляет обучение и воспитание, в том числе, по индивидуальным учебным планам, проводит учебные занятия, разрабатывает рабочую программу и обеспечивает ее выполнение, организует самостоятельную деятельность обучающихся, в том числе исследовательскую, реализует проблемное обучение, осуществляет контрольно-оценочную деятельность, участвует в деятельности педагогического и иных советов образовательного учреждения, а также в деятельности методических объединений и других формах методической работы, обеспечивает охрану жизни и здоровья обучающихся во время образовательного процесса, осуществляет связь с родителями (лицами, их заменяющими), выполняет правила по охране труда и пожарной безопасности.</a:t>
            </a:r>
            <a:endParaRPr lang="ru-RU" sz="2200" dirty="0">
              <a:solidFill>
                <a:srgbClr val="2646D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032" y="126876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070735" algn="l"/>
              </a:tabLst>
            </a:pPr>
            <a:r>
              <a:rPr lang="ru-RU" dirty="0">
                <a:latin typeface="Times New Roman"/>
                <a:ea typeface="Times New Roman"/>
              </a:rPr>
              <a:t>Основания установления выплат стимулирующего характера: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Интенсивность и высокие результаты работы;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Качество выполняемых работ;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Наличие стажа непрерывной работы, выслуги лет;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Премиальные выплаты по итогам работы;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Премиальные выплаты к праздничным и юбилейным датам.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55892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и социального развития РФ от 26 августа 2010 г. N 761н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"Об утверждении Единого квалификационного справочника должностей руководителей, специалистов и служащих, раздел "Квалификационные характеристики должностей работников образования"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1008112" cy="11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0769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340" y="44624"/>
            <a:ext cx="7715304" cy="7254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Статья 21. Работник обязан: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429684" cy="2643206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добросовестно исполнять свои трудовые обязанности, возложенные на него трудовым договором;</a:t>
            </a:r>
          </a:p>
          <a:p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соблюдать правила внутреннего трудового распорядка;</a:t>
            </a:r>
          </a:p>
          <a:p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соблюдать трудовую дисциплину</a:t>
            </a:r>
          </a:p>
          <a:p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…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2646D0"/>
                </a:solidFill>
                <a:latin typeface="Arial Narrow" pitchFamily="34" charset="0"/>
              </a:rPr>
              <a:t>Опоздание – не нарушение должностных обязанностей, а нарушение ПВТР и трудовой дисциплины. За это к работнику могут быть применены меры дисциплинарного воздействия.</a:t>
            </a:r>
          </a:p>
          <a:p>
            <a:endParaRPr lang="ru-RU" sz="2400" dirty="0"/>
          </a:p>
        </p:txBody>
      </p:sp>
      <p:pic>
        <p:nvPicPr>
          <p:cNvPr id="9218" name="Picture 2" descr="http://images.myshared.ru/4/230505/slide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35" b="11442"/>
          <a:stretch/>
        </p:blipFill>
        <p:spPr bwMode="auto">
          <a:xfrm>
            <a:off x="4139952" y="3645024"/>
            <a:ext cx="4854336" cy="29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864096" cy="96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81105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Региональная тематическая проверка (октябрь, 2017)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3929090" cy="25431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2646D0"/>
                </a:solidFill>
                <a:latin typeface="Arial Narrow" pitchFamily="34" charset="0"/>
              </a:rPr>
              <a:t>Тема – внесение изменений в ТД с работниками, заключение дополнительных соглашений к ТД с работниками в соответствии с требованиями трудового законодательства.</a:t>
            </a:r>
          </a:p>
          <a:p>
            <a:endParaRPr lang="ru-RU" sz="2800" i="1" dirty="0"/>
          </a:p>
        </p:txBody>
      </p:sp>
      <p:pic>
        <p:nvPicPr>
          <p:cNvPr id="16386" name="Picture 2" descr="http://static.diary.ru/userdir/2/3/7/0/237011/76055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4577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Профессиональные стандарты для отрасли «Образование»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443914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5072098"/>
                <a:gridCol w="24431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Код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Наименование стандарта 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Arial Narrow" pitchFamily="34" charset="0"/>
                        </a:rPr>
                        <a:t>НПА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01.001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Педагог (педагогическая деятельность в сфере дошкольного, начального общего, основного общего, среднего общего образования) (воспитатель, учитель)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  <a:hlinkClick r:id=""/>
                        </a:rPr>
                        <a:t>Приказ</a:t>
                      </a:r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Минтруда России N 544н от 18.10.2013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01.002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Педагог-психолог (психолог в сфере образования)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  <a:hlinkClick r:id=""/>
                        </a:rPr>
                        <a:t>Приказ</a:t>
                      </a:r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Минтруда России N 514н от 24.07.2015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01.003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Педагог дополнительного образования детей и взрослых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  <a:hlinkClick r:id=""/>
                        </a:rPr>
                        <a:t>Приказ</a:t>
                      </a:r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Минтруда России N 613н от 08.09.2015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01.004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Педагог профессионального обучения, профессионального образования и дополнительного профессионального образования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  <a:hlinkClick r:id=""/>
                        </a:rPr>
                        <a:t>Приказ</a:t>
                      </a:r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Минтруда России N 608н от 08.09.2015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01.005</a:t>
                      </a:r>
                      <a:endParaRPr lang="ru-RU" sz="1800" dirty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rgbClr val="3636A8"/>
                          </a:solidFill>
                          <a:latin typeface="Arial Narrow" pitchFamily="34" charset="0"/>
                        </a:rPr>
                        <a:t>Специалист в области воспитания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  <a:hlinkClick r:id=""/>
                        </a:rPr>
                        <a:t>Приказ</a:t>
                      </a:r>
                      <a:r>
                        <a:rPr lang="ru-RU" sz="1800" kern="1200" dirty="0" smtClean="0">
                          <a:solidFill>
                            <a:srgbClr val="3636A8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Минтруда России N 10н от 10.01.2017</a:t>
                      </a:r>
                      <a:endParaRPr lang="ru-RU" sz="1800" dirty="0" smtClean="0">
                        <a:solidFill>
                          <a:srgbClr val="3636A8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00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8924" y="69269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Об отчетно-выборной кампании 2017 года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 задачах ППО на 2017-2018 учебный год.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Об усилении мотивационной работы по вступлению в Профсоюз через индивидуализацию подхода к каждому работнику;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Об усилении информационной работы.</a:t>
            </a:r>
          </a:p>
          <a:p>
            <a:pPr marL="514350" lvl="0" indent="-514350">
              <a:buFontTx/>
              <a:buAutoNum type="arabicPeriod"/>
            </a:pPr>
            <a:r>
              <a:rPr lang="ru-RU" sz="2800" dirty="0">
                <a:solidFill>
                  <a:prstClr val="black"/>
                </a:solidFill>
              </a:rPr>
              <a:t>Об оценке эффективности деятельности выборных профсоюзных органов всех уровней в соответствии с утвержденными критериями;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85195"/>
            <a:ext cx="805835" cy="8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3000" y="2014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ПОВЕСТКА СОВЕЩАНИЯ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4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 anchor="ctr"/>
          <a:lstStyle/>
          <a:p>
            <a:pPr marL="0" indent="0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Трудовой кодекс РФ: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8643998" cy="4197361"/>
          </a:xfrm>
        </p:spPr>
        <p:txBody>
          <a:bodyPr/>
          <a:lstStyle/>
          <a:p>
            <a:pPr marL="0" lvl="1" indent="0">
              <a:buNone/>
            </a:pPr>
            <a:r>
              <a:rPr lang="ru-RU" sz="2000" b="1" dirty="0" smtClean="0">
                <a:solidFill>
                  <a:srgbClr val="3636A8"/>
                </a:solidFill>
                <a:latin typeface="Arial Narrow" pitchFamily="34" charset="0"/>
              </a:rPr>
              <a:t>Статья 195.1. Понятия квалификации работника, профессионального стандарта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636A8"/>
                </a:solidFill>
                <a:latin typeface="Arial Narrow" pitchFamily="34" charset="0"/>
              </a:rPr>
              <a:t>Квалификация работника </a:t>
            </a: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- уровень знаний, умений, профессиональных навыков и опыта работы работника.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3636A8"/>
                </a:solidFill>
                <a:latin typeface="Arial Narrow" pitchFamily="34" charset="0"/>
              </a:rPr>
              <a:t>Профессиональный стандарт </a:t>
            </a: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- характеристика квалификации, необходимой работнику для осуществления определенного вида профессиональной деятельности, в том числе выполнения определенной трудовой функции.</a:t>
            </a:r>
          </a:p>
          <a:p>
            <a:pPr marL="0" lvl="1" indent="0">
              <a:buNone/>
            </a:pPr>
            <a:endParaRPr lang="ru-RU" sz="1000" b="1" dirty="0" smtClean="0">
              <a:solidFill>
                <a:srgbClr val="3636A8"/>
              </a:solidFill>
              <a:latin typeface="Arial Narrow" pitchFamily="34" charset="0"/>
            </a:endParaRPr>
          </a:p>
          <a:p>
            <a:pPr marL="0" lvl="1" indent="0">
              <a:buNone/>
            </a:pPr>
            <a:r>
              <a:rPr lang="ru-RU" sz="2000" b="1" dirty="0" smtClean="0">
                <a:solidFill>
                  <a:srgbClr val="3636A8"/>
                </a:solidFill>
                <a:latin typeface="Arial Narrow" pitchFamily="34" charset="0"/>
              </a:rPr>
              <a:t>Статья 195.3. Порядок применения профессиональных стандартов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3636A8"/>
                </a:solidFill>
                <a:latin typeface="Arial Narrow" pitchFamily="34" charset="0"/>
              </a:rPr>
              <a:t>Если настоящим Кодексом, другими федеральными законами, иными нормативными правовыми актами Российской Федерации установлены требования к квалификации, необходимой работнику для выполнения определенной трудовой функции, профессиональные стандарты в части указанных требований обязательны для применения работодателями.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0110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6632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Нормы законодательства о возможном применении профессиональных стандартов в кадровой политике, при аттестации, при составлении должностной инструкции и принятии системы оплаты труда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отменены с 01 июля 2016 года</a:t>
            </a:r>
            <a:r>
              <a:rPr lang="ru-RU" b="1" dirty="0" smtClean="0">
                <a:latin typeface="Times New Roman"/>
                <a:ea typeface="Times New Roman"/>
              </a:rPr>
              <a:t>!!!</a:t>
            </a:r>
            <a:r>
              <a:rPr lang="ru-RU" dirty="0" smtClean="0">
                <a:ea typeface="Times New Roman"/>
                <a:cs typeface="Times New Roman"/>
              </a:rPr>
              <a:t>Постановление </a:t>
            </a:r>
            <a:r>
              <a:rPr lang="ru-RU" dirty="0">
                <a:ea typeface="Times New Roman"/>
                <a:cs typeface="Times New Roman"/>
              </a:rPr>
              <a:t>Правительства РФ от 27 июня 2016 г. </a:t>
            </a:r>
            <a:r>
              <a:rPr lang="ru-RU" dirty="0" smtClean="0">
                <a:ea typeface="Times New Roman"/>
                <a:cs typeface="Times New Roman"/>
              </a:rPr>
              <a:t>N584«Об </a:t>
            </a:r>
            <a:r>
              <a:rPr lang="ru-RU" dirty="0">
                <a:ea typeface="Times New Roman"/>
                <a:cs typeface="Times New Roman"/>
              </a:rPr>
              <a:t>особенностях применения профессиональных стандартов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Национальная </a:t>
            </a:r>
            <a:r>
              <a:rPr lang="ru-RU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система учительского роста (НСУР)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1606794"/>
              </p:ext>
            </p:extLst>
          </p:nvPr>
        </p:nvGraphicFramePr>
        <p:xfrm>
          <a:off x="539552" y="2492896"/>
          <a:ext cx="8229600" cy="4211320"/>
        </p:xfrm>
        <a:graphic>
          <a:graphicData uri="http://schemas.openxmlformats.org/drawingml/2006/table">
            <a:tbl>
              <a:tblPr firstRow="1" bandRow="1"/>
              <a:tblGrid>
                <a:gridCol w="2428892"/>
                <a:gridCol w="3571900"/>
                <a:gridCol w="2228808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Обобщенные трудовые функции</a:t>
                      </a:r>
                      <a:endParaRPr lang="ru-RU" sz="14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Трудовые функции</a:t>
                      </a:r>
                      <a:endParaRPr lang="ru-RU" sz="14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40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А. Профессиональная деятельность по обучению и воспитанию учащихся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Профессиональная деятельность по обучению и воспитанию учащихся в соответствии с федеральными образовательными стандартами общего образования и основными образовательными программами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Учитель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СЗД  </a:t>
                      </a:r>
                      <a:r>
                        <a:rPr lang="ru-RU" sz="1800" b="1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8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1К   </a:t>
                      </a:r>
                      <a:r>
                        <a:rPr lang="ru-RU" sz="1800" b="1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  ВК</a:t>
                      </a:r>
                      <a:endParaRPr lang="ru-RU" sz="1800" b="1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2646D0"/>
                          </a:solidFill>
                          <a:latin typeface="Arial Narrow" pitchFamily="34" charset="0"/>
                          <a:cs typeface="Times New Roman"/>
                        </a:rPr>
                        <a:t>	</a:t>
                      </a:r>
                      <a:endParaRPr lang="ru-RU" sz="1400" dirty="0" smtClean="0">
                        <a:solidFill>
                          <a:srgbClr val="2646D0"/>
                        </a:solidFill>
                        <a:latin typeface="Arial Narrow" pitchFamily="34" charset="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2646D0"/>
                        </a:solidFill>
                        <a:latin typeface="Arial Narrow" pitchFamily="34" charset="0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cs typeface="Times New Roman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горизонтальная карьера учителя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Взаимодействие с родителями (законными представителями) обучающихся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Взаимодействие с коллегами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В. Проектирование образовательных программ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Проектирование образовательных программ в соответствии с федеральными государственными образовательными стандартами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Старший учитель (учитель-методист)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С. Координация деятельности участников образовательных отношений по проектированию и реализации образовательных программ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Координация профессиональной деятельности педагогов в процессе реализации основной образовательной программы (ООП)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ведущий учитель (учитель-наставник)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Координация разработки и реализации ООП в образовательной организации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760777" cy="8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157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Соглашения и КД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549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В соответствии с п. 3 ст. 18 Устава заключение КД – обязанность первичной профсоюзной организации независимо от ее размера!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2646D0"/>
                </a:solidFill>
                <a:latin typeface="Arial Narrow" pitchFamily="34" charset="0"/>
              </a:rPr>
              <a:t>Право принимать локальные нормативные акты </a:t>
            </a:r>
            <a:r>
              <a:rPr lang="ru-RU" sz="2400" dirty="0">
                <a:solidFill>
                  <a:srgbClr val="00B050"/>
                </a:solidFill>
                <a:latin typeface="Arial Narrow" pitchFamily="34" charset="0"/>
              </a:rPr>
              <a:t>по согласованию </a:t>
            </a:r>
            <a:r>
              <a:rPr lang="ru-RU" sz="2400" dirty="0">
                <a:solidFill>
                  <a:srgbClr val="2646D0"/>
                </a:solidFill>
                <a:latin typeface="Arial Narrow" pitchFamily="34" charset="0"/>
              </a:rPr>
              <a:t>Соглашением дано только ППО, объединяющим </a:t>
            </a:r>
            <a:r>
              <a:rPr lang="ru-RU" sz="2400" b="1" dirty="0">
                <a:solidFill>
                  <a:srgbClr val="2646D0"/>
                </a:solidFill>
                <a:latin typeface="Arial Narrow" pitchFamily="34" charset="0"/>
              </a:rPr>
              <a:t>более половины работников. </a:t>
            </a:r>
            <a:endParaRPr lang="ru-RU" sz="2400" b="1" dirty="0" smtClean="0">
              <a:solidFill>
                <a:srgbClr val="2646D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2646D0"/>
                </a:solidFill>
                <a:latin typeface="Arial Narrow" pitchFamily="34" charset="0"/>
              </a:rPr>
              <a:t>Поэтому </a:t>
            </a:r>
            <a:r>
              <a:rPr lang="ru-RU" sz="2400" dirty="0">
                <a:solidFill>
                  <a:srgbClr val="2646D0"/>
                </a:solidFill>
                <a:latin typeface="Arial Narrow" pitchFamily="34" charset="0"/>
              </a:rPr>
              <a:t>кроме коллективного договора возможности согласования для малочисленных ППО и работников этих образовательных учреждений нет, </a:t>
            </a:r>
            <a:r>
              <a:rPr lang="ru-RU" sz="2400" dirty="0">
                <a:solidFill>
                  <a:srgbClr val="00B050"/>
                </a:solidFill>
                <a:latin typeface="Arial Narrow" pitchFamily="34" charset="0"/>
              </a:rPr>
              <a:t>только учет мнения</a:t>
            </a:r>
            <a:r>
              <a:rPr lang="ru-RU" sz="2400" dirty="0">
                <a:solidFill>
                  <a:srgbClr val="2646D0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7410" name="Picture 2" descr="http://www.trerobart.com/resources/Picture83.png?timestamp=1255781917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072074"/>
            <a:ext cx="1744662" cy="14371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6093296"/>
            <a:ext cx="461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http://www.kirprof-ekb.ru/catalogue/group/15</a:t>
            </a:r>
            <a:endParaRPr lang="ru-RU" dirty="0"/>
          </a:p>
        </p:txBody>
      </p:sp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825205" cy="9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54800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Коллективным договором регулируются обязательства работников и работодателя по следующим вопросам (ст. 41 ТК РФ):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- формы, системы и размеры оплаты труда (доплаты председателю и уполномоченному);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- выплата пособий, компенсаций (при расторжении ТД);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2646D0"/>
                </a:solidFill>
                <a:latin typeface="Arial Narrow" pitchFamily="34" charset="0"/>
              </a:rPr>
              <a:t>- </a:t>
            </a:r>
            <a:r>
              <a:rPr lang="ru-RU" sz="2100" b="1" dirty="0" smtClean="0">
                <a:solidFill>
                  <a:srgbClr val="FF0000"/>
                </a:solidFill>
                <a:latin typeface="Arial Narrow" pitchFamily="34" charset="0"/>
              </a:rPr>
              <a:t>индексация заработной платы</a:t>
            </a: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- занятость, переобучение, условия высвобождения работников;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- рабочее время и время отдыха, включая вопросы предоставления и продолжительности отпусков (в том числе, для педагогических работников раз в 10 лет);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- улучшение условий и охраны труда работников (размер финансирования на охрану труда!);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- гарантии и льготы работникам, совмещающим работу с обучением (в том числе, </a:t>
            </a:r>
            <a:r>
              <a:rPr lang="ru-RU" sz="2100" b="1" dirty="0" smtClean="0">
                <a:solidFill>
                  <a:srgbClr val="FF0000"/>
                </a:solidFill>
                <a:latin typeface="Arial Narrow" pitchFamily="34" charset="0"/>
              </a:rPr>
              <a:t>обязательства работника при направлении его на обучение за счет средств работодателя</a:t>
            </a:r>
            <a:r>
              <a:rPr lang="ru-RU" sz="2100" b="1" dirty="0" smtClean="0">
                <a:solidFill>
                  <a:srgbClr val="2646D0"/>
                </a:solidFill>
                <a:latin typeface="Arial Narrow" pitchFamily="34" charset="0"/>
              </a:rPr>
              <a:t>, </a:t>
            </a: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например, специалиста по охране труда);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- условия труда, более благоприятные по сравнению с установленными законами, иными нормативными правовыми актами </a:t>
            </a:r>
            <a:r>
              <a:rPr lang="ru-RU" sz="2100" b="1" dirty="0" smtClean="0">
                <a:solidFill>
                  <a:srgbClr val="FF0000"/>
                </a:solidFill>
                <a:latin typeface="Arial Narrow" pitchFamily="34" charset="0"/>
              </a:rPr>
              <a:t>(оплата ЕГЭ!) </a:t>
            </a:r>
            <a:r>
              <a:rPr lang="ru-RU" sz="2100" dirty="0" smtClean="0">
                <a:solidFill>
                  <a:srgbClr val="2646D0"/>
                </a:solidFill>
                <a:latin typeface="Arial Narrow" pitchFamily="34" charset="0"/>
              </a:rPr>
              <a:t>и т.д.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25205" cy="9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6093296"/>
            <a:ext cx="461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http://www.kirprof-ekb.ru/catalogue/group/15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7277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данных по коллективному договору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908724"/>
          <a:ext cx="8352928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81</a:t>
                      </a:r>
                    </a:p>
                  </a:txBody>
                  <a:tcPr marL="9525" marR="9525" marT="9525" marB="0"/>
                </a:tc>
              </a:tr>
              <a:tr h="3062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Лицей № 88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Гимназия № 176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ДО СДЮШОР № 1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ГАПОУ СО "УКСАП"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98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компенсирующего вида № 266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299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389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423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469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505</a:t>
                      </a:r>
                    </a:p>
                  </a:txBody>
                  <a:tcPr marL="9525" marR="9525" marT="9525" marB="0"/>
                </a:tc>
              </a:tr>
              <a:tr h="430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ЦРР-детский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сад №550 "Академия Успеха"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667287"/>
              </p:ext>
            </p:extLst>
          </p:nvPr>
        </p:nvGraphicFramePr>
        <p:xfrm>
          <a:off x="179512" y="836712"/>
          <a:ext cx="8784976" cy="54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3024336"/>
              </a:tblGrid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МАОУ - Гимназия № 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255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276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МАДОУ детский сад № 416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453 "Радуга"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№ 459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присмотра и оздоровления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520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гимназия № 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72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окончания коллективного договора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Профсоюзное членство менее 50%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0749574"/>
              </p:ext>
            </p:extLst>
          </p:nvPr>
        </p:nvGraphicFramePr>
        <p:xfrm>
          <a:off x="1043608" y="980732"/>
          <a:ext cx="720080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6856"/>
                <a:gridCol w="1473944"/>
              </a:tblGrid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ГКОУ СО «Екатеринбургская школа № 3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МБВСОУ ЦО «Творчество»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ГБОУ СО КШИ «Екатеринбургский кадетский корпус»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компенсирующего вида № 101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563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/>
                </a:tc>
              </a:tr>
              <a:tr h="56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588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Обучение профактива по направлениям работы: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357180" cy="304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180"/>
                <a:gridCol w="1764000"/>
                <a:gridCol w="176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направление работы</a:t>
                      </a:r>
                      <a:endParaRPr lang="ru-RU" sz="20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сроки обучения</a:t>
                      </a:r>
                      <a:endParaRPr lang="ru-RU" sz="2000" dirty="0">
                        <a:solidFill>
                          <a:srgbClr val="2646D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председатель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ежемесячно</a:t>
                      </a:r>
                      <a:endParaRPr lang="ru-RU" sz="2000" dirty="0">
                        <a:solidFill>
                          <a:srgbClr val="2646D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правовую работу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сентябрь*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март***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уполномоченный по охране труда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октябрь**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март***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ведение протоколов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октябрь**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информационную работу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сентябрь*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март***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культурно-массовую работу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октябрь**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2646D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спортивную работу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rgbClr val="2646D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 плану работы ГК (РК)</a:t>
                      </a:r>
                      <a:endParaRPr lang="ru-RU" sz="2000" dirty="0">
                        <a:solidFill>
                          <a:srgbClr val="2646D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500034" y="5143512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 после семинара ВПИТ 20 сентября 2017 года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** после выездного семинара профактива 12-13 октября 2017 года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*** после семинара председателей 14-17 ноября 2017 года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80120" cy="120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6000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ПОМОЩЬ ПРОФАКТИВУ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449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http://www.kirprof-ekb.ru/catalogue/group/8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3088461"/>
              </p:ext>
            </p:extLst>
          </p:nvPr>
        </p:nvGraphicFramePr>
        <p:xfrm>
          <a:off x="1351869" y="2132856"/>
          <a:ext cx="6527078" cy="364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7078"/>
              </a:tblGrid>
              <a:tr h="52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Председатель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правовую работу</a:t>
                      </a:r>
                    </a:p>
                  </a:txBody>
                  <a:tcPr marL="68580" marR="68580" marT="0" marB="0" anchor="ctr"/>
                </a:tc>
              </a:tr>
              <a:tr h="52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Уполномоченный по охране труда</a:t>
                      </a:r>
                    </a:p>
                  </a:txBody>
                  <a:tcPr marL="68580" marR="68580" marT="0" marB="0" anchor="ctr"/>
                </a:tc>
              </a:tr>
              <a:tr h="52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ведение протоколов</a:t>
                      </a:r>
                    </a:p>
                  </a:txBody>
                  <a:tcPr marL="68580" marR="68580" marT="0" marB="0" anchor="ctr"/>
                </a:tc>
              </a:tr>
              <a:tr h="52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культурно-массовую работу</a:t>
                      </a:r>
                    </a:p>
                  </a:txBody>
                  <a:tcPr marL="68580" marR="68580" marT="0" marB="0" anchor="ctr"/>
                </a:tc>
              </a:tr>
              <a:tr h="52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спортивную работу</a:t>
                      </a:r>
                    </a:p>
                  </a:txBody>
                  <a:tcPr marL="68580" marR="68580" marT="0" marB="0" anchor="ctr"/>
                </a:tc>
              </a:tr>
              <a:tr h="521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646D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Ответственный за информационную работу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231"/>
            <a:ext cx="1008112" cy="112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319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476672"/>
            <a:ext cx="4065386" cy="9635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3600" dirty="0">
                <a:solidFill>
                  <a:srgbClr val="92D050"/>
                </a:solidFill>
              </a:rPr>
              <a:t/>
            </a:r>
            <a:br>
              <a:rPr lang="ru-RU" sz="3600" dirty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/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>Областная акция </a:t>
            </a:r>
            <a:r>
              <a:rPr lang="ru-RU" sz="3600" dirty="0">
                <a:solidFill>
                  <a:srgbClr val="92D050"/>
                </a:solidFill>
              </a:rPr>
              <a:t>«Ты нужен Профсоюзу, Профсоюз нужен тебе!»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501008"/>
            <a:ext cx="3344416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 конце сентября </a:t>
            </a:r>
            <a:r>
              <a:rPr lang="ru-RU" dirty="0">
                <a:solidFill>
                  <a:srgbClr val="00B0F0"/>
                </a:solidFill>
              </a:rPr>
              <a:t>- октябре </a:t>
            </a:r>
            <a:r>
              <a:rPr lang="ru-RU" dirty="0" smtClean="0">
                <a:solidFill>
                  <a:srgbClr val="00B0F0"/>
                </a:solidFill>
              </a:rPr>
              <a:t>2017 проводим во всех ППО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42" name="Picture 2" descr="http://heliograph.ru/images/551904_nash-profsou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33"/>
            <a:ext cx="4751186" cy="65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65313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организовать:</a:t>
            </a:r>
          </a:p>
          <a:p>
            <a:r>
              <a:rPr lang="ru-RU" dirty="0"/>
              <a:t>- ревизию удержания взносов с членов Профсоюза (</a:t>
            </a:r>
            <a:r>
              <a:rPr lang="ru-RU" dirty="0" err="1"/>
              <a:t>штампики</a:t>
            </a:r>
            <a:r>
              <a:rPr lang="ru-RU" dirty="0"/>
              <a:t>!); - прием в Профсоюз, в том числе, новых </a:t>
            </a:r>
            <a:r>
              <a:rPr lang="ru-RU" dirty="0" smtClean="0"/>
              <a:t>работников, текст доклада в приложении.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19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000" y="20141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Отчетно-выборная компания 2017 года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92696"/>
            <a:ext cx="83529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algn="r">
              <a:spcAft>
                <a:spcPts val="0"/>
              </a:spcAft>
              <a:tabLst>
                <a:tab pos="3549650" algn="l"/>
              </a:tabLst>
            </a:pPr>
            <a:r>
              <a:rPr lang="ru-RU" b="1" dirty="0">
                <a:latin typeface="Times New Roman"/>
                <a:ea typeface="Times New Roman"/>
              </a:rPr>
              <a:t>Форма 3 ОВ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3028950" algn="l"/>
              </a:tabLst>
            </a:pPr>
            <a:r>
              <a:rPr lang="ru-RU" b="1" dirty="0">
                <a:latin typeface="Times New Roman"/>
                <a:ea typeface="Times New Roman"/>
              </a:rPr>
              <a:t>  </a:t>
            </a:r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</a:t>
            </a:r>
            <a:r>
              <a:rPr lang="ru-RU" sz="1400" b="1" dirty="0" smtClean="0">
                <a:latin typeface="Times New Roman"/>
                <a:ea typeface="Times New Roman"/>
              </a:rPr>
              <a:t>СВОДНЫЙ </a:t>
            </a:r>
            <a:r>
              <a:rPr lang="ru-RU" sz="1400" dirty="0" smtClean="0">
                <a:latin typeface="Times New Roman"/>
                <a:ea typeface="Times New Roman"/>
              </a:rPr>
              <a:t> </a:t>
            </a:r>
            <a:r>
              <a:rPr lang="ru-RU" sz="1400" b="1" dirty="0">
                <a:latin typeface="Times New Roman"/>
                <a:ea typeface="Times New Roman"/>
              </a:rPr>
              <a:t>ОТЧЕТ</a:t>
            </a:r>
            <a:endParaRPr lang="ru-RU" sz="14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местной организации Профсоюза  по  итогам отчетов и выборов</a:t>
            </a:r>
            <a:endParaRPr lang="ru-RU" sz="1400" dirty="0">
              <a:latin typeface="Times New Roman"/>
              <a:ea typeface="Times New Roman"/>
            </a:endParaRPr>
          </a:p>
          <a:p>
            <a:pPr marL="349250" algn="ctr"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</a:rPr>
              <a:t>Кировской районной организации Профсоюза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1</a:t>
            </a:r>
            <a:r>
              <a:rPr lang="ru-RU" sz="1600" dirty="0">
                <a:latin typeface="Times New Roman"/>
                <a:ea typeface="Times New Roman"/>
              </a:rPr>
              <a:t>. Кол-во членов Профсоюза, состоящих на учете в местной организации Профсоюза _</a:t>
            </a:r>
            <a:r>
              <a:rPr lang="ru-RU" sz="1600" b="1" dirty="0">
                <a:latin typeface="Times New Roman"/>
                <a:ea typeface="Times New Roman"/>
              </a:rPr>
              <a:t>2575</a:t>
            </a:r>
            <a:r>
              <a:rPr lang="ru-RU" sz="1600" dirty="0">
                <a:latin typeface="Times New Roman"/>
                <a:ea typeface="Times New Roman"/>
              </a:rPr>
              <a:t>_(чел.)</a:t>
            </a:r>
          </a:p>
          <a:p>
            <a:pPr marL="628650" marR="22352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marR="22352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2. Общее кол-во первичных профсоюзных организаций__</a:t>
            </a:r>
            <a:r>
              <a:rPr lang="ru-RU" sz="1600" b="1" dirty="0">
                <a:latin typeface="Times New Roman"/>
                <a:ea typeface="Times New Roman"/>
              </a:rPr>
              <a:t>82</a:t>
            </a:r>
            <a:r>
              <a:rPr lang="ru-RU" sz="1600" dirty="0">
                <a:latin typeface="Times New Roman"/>
                <a:ea typeface="Times New Roman"/>
              </a:rPr>
              <a:t>_ </a:t>
            </a:r>
          </a:p>
          <a:p>
            <a:pPr marR="223520">
              <a:spcAft>
                <a:spcPts val="0"/>
              </a:spcAft>
            </a:pPr>
            <a:r>
              <a:rPr lang="ru-RU" sz="1600" b="1" i="1" dirty="0">
                <a:latin typeface="Times New Roman"/>
                <a:ea typeface="Times New Roman"/>
              </a:rPr>
              <a:t>в них</a:t>
            </a:r>
            <a:r>
              <a:rPr lang="ru-RU" sz="1600" b="1" dirty="0">
                <a:latin typeface="Times New Roman"/>
                <a:ea typeface="Times New Roman"/>
              </a:rPr>
              <a:t>:</a:t>
            </a:r>
            <a:r>
              <a:rPr lang="ru-RU" sz="1600" dirty="0">
                <a:latin typeface="Times New Roman"/>
                <a:ea typeface="Times New Roman"/>
              </a:rPr>
              <a:t> проведено отчетно-выборных собраний </a:t>
            </a:r>
            <a:r>
              <a:rPr lang="ru-RU" sz="1600" dirty="0" smtClean="0">
                <a:latin typeface="Times New Roman"/>
                <a:ea typeface="Times New Roman"/>
              </a:rPr>
              <a:t>_</a:t>
            </a:r>
            <a:r>
              <a:rPr lang="ru-RU" sz="1600" b="1" dirty="0" smtClean="0">
                <a:latin typeface="Times New Roman"/>
                <a:ea typeface="Times New Roman"/>
              </a:rPr>
              <a:t>54</a:t>
            </a:r>
            <a:r>
              <a:rPr lang="ru-RU" sz="1600" dirty="0" smtClean="0">
                <a:latin typeface="Times New Roman"/>
                <a:ea typeface="Times New Roman"/>
              </a:rPr>
              <a:t>_ </a:t>
            </a:r>
            <a:r>
              <a:rPr lang="ru-RU" sz="1600" b="1" dirty="0" smtClean="0">
                <a:latin typeface="Times New Roman"/>
                <a:ea typeface="Times New Roman"/>
              </a:rPr>
              <a:t>(66%)</a:t>
            </a:r>
            <a:endParaRPr lang="ru-RU" sz="16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3.</a:t>
            </a:r>
            <a:r>
              <a:rPr lang="ru-RU" sz="1600" b="1" dirty="0">
                <a:latin typeface="Times New Roman"/>
                <a:ea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</a:rPr>
              <a:t>Кол-во членов Профсоюза, участвовавших в работе профсоюзных собраний </a:t>
            </a:r>
            <a:r>
              <a:rPr lang="ru-RU" sz="1600" b="1" dirty="0">
                <a:latin typeface="Times New Roman"/>
                <a:ea typeface="Times New Roman"/>
              </a:rPr>
              <a:t>2150</a:t>
            </a:r>
            <a:r>
              <a:rPr lang="ru-RU" sz="1600" dirty="0">
                <a:latin typeface="Times New Roman"/>
                <a:ea typeface="Times New Roman"/>
              </a:rPr>
              <a:t> (чел.)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4. Выступило на собраниях _</a:t>
            </a:r>
            <a:r>
              <a:rPr lang="ru-RU" sz="1600" b="1" dirty="0">
                <a:latin typeface="Times New Roman"/>
                <a:ea typeface="Times New Roman"/>
              </a:rPr>
              <a:t>320</a:t>
            </a:r>
            <a:r>
              <a:rPr lang="ru-RU" sz="1600" dirty="0">
                <a:latin typeface="Times New Roman"/>
                <a:ea typeface="Times New Roman"/>
              </a:rPr>
              <a:t>_  (чел.)</a:t>
            </a:r>
          </a:p>
          <a:p>
            <a:pPr marL="349250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5. Внесено предложений  __</a:t>
            </a:r>
            <a:r>
              <a:rPr lang="ru-RU" sz="1600" b="1" dirty="0">
                <a:latin typeface="Times New Roman"/>
                <a:ea typeface="Times New Roman"/>
              </a:rPr>
              <a:t>190</a:t>
            </a:r>
            <a:r>
              <a:rPr lang="ru-RU" sz="1600" dirty="0">
                <a:latin typeface="Times New Roman"/>
                <a:ea typeface="Times New Roman"/>
              </a:rPr>
              <a:t>_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6. Кол-во профкомов, работа которых признана «неудов­летворительной» _</a:t>
            </a:r>
            <a:r>
              <a:rPr lang="ru-RU" sz="1600" b="1" dirty="0">
                <a:latin typeface="Times New Roman"/>
                <a:ea typeface="Times New Roman"/>
              </a:rPr>
              <a:t>0</a:t>
            </a:r>
            <a:r>
              <a:rPr lang="ru-RU" sz="1600" dirty="0">
                <a:latin typeface="Times New Roman"/>
                <a:ea typeface="Times New Roman"/>
              </a:rPr>
              <a:t>_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7. Кол-во председателей профсоюзных организаций, избранных впервые  __</a:t>
            </a:r>
            <a:r>
              <a:rPr lang="ru-RU" sz="1600" b="1" dirty="0">
                <a:latin typeface="Times New Roman"/>
                <a:ea typeface="Times New Roman"/>
              </a:rPr>
              <a:t>5</a:t>
            </a:r>
            <a:r>
              <a:rPr lang="ru-RU" sz="1600" dirty="0">
                <a:latin typeface="Times New Roman"/>
                <a:ea typeface="Times New Roman"/>
              </a:rPr>
              <a:t>__ (чел.)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8. В составы профсоюзных комитетов избрано ___</a:t>
            </a:r>
            <a:r>
              <a:rPr lang="ru-RU" sz="1600" b="1" dirty="0">
                <a:latin typeface="Times New Roman"/>
                <a:ea typeface="Times New Roman"/>
              </a:rPr>
              <a:t>562</a:t>
            </a:r>
            <a:r>
              <a:rPr lang="ru-RU" sz="1600" dirty="0">
                <a:latin typeface="Times New Roman"/>
                <a:ea typeface="Times New Roman"/>
              </a:rPr>
              <a:t>_(чел.)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9. В составы контрольно-ревизионных комиссий избрано _</a:t>
            </a:r>
            <a:r>
              <a:rPr lang="ru-RU" sz="1600" b="1" dirty="0">
                <a:latin typeface="Times New Roman"/>
                <a:ea typeface="Times New Roman"/>
              </a:rPr>
              <a:t>167</a:t>
            </a:r>
            <a:r>
              <a:rPr lang="ru-RU" sz="1600" dirty="0">
                <a:latin typeface="Times New Roman"/>
                <a:ea typeface="Times New Roman"/>
              </a:rPr>
              <a:t>_ (чел</a:t>
            </a:r>
            <a:r>
              <a:rPr lang="ru-RU" sz="1600" dirty="0" smtClean="0">
                <a:latin typeface="Times New Roman"/>
                <a:ea typeface="Times New Roman"/>
              </a:rPr>
              <a:t>.)</a:t>
            </a:r>
            <a:r>
              <a:rPr lang="en-US" sz="1600" dirty="0" smtClean="0">
                <a:latin typeface="Times New Roman"/>
                <a:ea typeface="Times New Roman"/>
              </a:rPr>
              <a:t>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http://www.kirprof-ekb.ru/catalogue/group/55</a:t>
            </a:r>
            <a:endParaRPr lang="ru-RU" sz="1600" dirty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25205" cy="9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2646D0"/>
                </a:solidFill>
                <a:latin typeface="Arial Narrow" pitchFamily="34" charset="0"/>
              </a:rPr>
              <a:t>Усиление </a:t>
            </a:r>
            <a:r>
              <a:rPr lang="ru-RU" sz="2800" b="1" dirty="0" smtClean="0">
                <a:solidFill>
                  <a:srgbClr val="2646D0"/>
                </a:solidFill>
                <a:latin typeface="Arial Narrow" pitchFamily="34" charset="0"/>
              </a:rPr>
              <a:t>информационной</a:t>
            </a:r>
            <a:r>
              <a:rPr lang="ru-RU" sz="2800" dirty="0" smtClean="0">
                <a:solidFill>
                  <a:srgbClr val="2646D0"/>
                </a:solidFill>
                <a:latin typeface="Arial Narrow" pitchFamily="34" charset="0"/>
              </a:rPr>
              <a:t> работы.</a:t>
            </a:r>
            <a:br>
              <a:rPr lang="ru-RU" sz="2800" dirty="0" smtClean="0">
                <a:solidFill>
                  <a:srgbClr val="2646D0"/>
                </a:solidFill>
                <a:latin typeface="Arial Narrow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</a:rPr>
              <a:t>Три «З» - Защита, Забота, Здоровье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Три </a:t>
            </a:r>
            <a:r>
              <a:rPr lang="ru-RU" sz="3100" dirty="0">
                <a:solidFill>
                  <a:srgbClr val="FF0000"/>
                </a:solidFill>
              </a:rPr>
              <a:t>– «И» ИНФОРМАЦИЯ,ИНТЕРЕС,ИНИЦИАТИВА</a:t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543" y="1628800"/>
            <a:ext cx="6840760" cy="491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8710"/>
            <a:ext cx="936104" cy="104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15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5 минутки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496944" cy="573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1.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соблюдении трудового законодательства 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(оказание помощи работодателю при подготовке и заключении дополнительных соглашений к трудовым договорам с работниками; консультирование членов Профсоюза о составных частях заработной платы; подготовка предложений в Положение о стимулировании; инициатива по принятию положения об отчетности учителей; сбор вопросов членов Профсоюза для получения консультаций в горкоме (райкоме), обкоме).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2.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соблюдении законодательства по охране труда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(ревизия инструкций по охране труда, согласование или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переутверждение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тех их них, срок действия которых истек; подготовка предложений в соглашение по охране труда; участие в работе комиссии по охране труда; предложения по проведению медицинских осмотров, вакцинации, организации обучения навыкам первой помощи, специальной оценки условий труда).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3.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досуга членов Профсоюза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(посещение театров, кино, организация групповых занятий в фитнес-центрах, участие в спартакиаде, фестивалях творчества; организация кружков декоративно-прикладного искусства).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4.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Информирование коллег о работе с проектами профессионального стандарта педагога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 модели карьерного роста учителя (НСУР – национальная система учительского роста): В соответствии с законодательством ни один профессиональный стандарт не может быть утвержден Минтрудом без согласования с отраслевым Профсоюзом. Летом прошло обсуждение проекта стандарта, к которому у профсоюза много замечаний. Профсоюз будет держать вас в курсе.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3803" y="6311427"/>
            <a:ext cx="461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http://www.kirprof-ekb.ru/catalogue/group/56</a:t>
            </a:r>
            <a:endParaRPr lang="ru-RU" dirty="0"/>
          </a:p>
        </p:txBody>
      </p:sp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567492" cy="63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Прием в Профсоюз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4929222" cy="41973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2646D0"/>
                </a:solidFill>
                <a:latin typeface="Arial Narrow" pitchFamily="34" charset="0"/>
              </a:rPr>
              <a:t>При приеме на работу председатель ППО знакомит работника с:</a:t>
            </a:r>
          </a:p>
          <a:p>
            <a:pPr marL="180975" indent="-180975">
              <a:buFontTx/>
              <a:buChar char="-"/>
            </a:pPr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Коллективным договором</a:t>
            </a:r>
          </a:p>
          <a:p>
            <a:pPr marL="180975" indent="-180975">
              <a:buFontTx/>
              <a:buChar char="-"/>
            </a:pPr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 Правилами внутреннего трудового распорядка</a:t>
            </a:r>
          </a:p>
          <a:p>
            <a:pPr marL="180975" indent="-180975">
              <a:buFontTx/>
              <a:buChar char="-"/>
            </a:pPr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 Положением об оплате труда</a:t>
            </a:r>
          </a:p>
          <a:p>
            <a:pPr marL="180975" indent="-180975">
              <a:buFontTx/>
              <a:buChar char="-"/>
            </a:pPr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 Положением о стимулировании</a:t>
            </a:r>
          </a:p>
          <a:p>
            <a:pPr marL="180975" indent="-180975">
              <a:buFontTx/>
              <a:buChar char="-"/>
            </a:pPr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 Положением об оказании материальной помощи</a:t>
            </a:r>
          </a:p>
          <a:p>
            <a:pPr marL="180975" indent="-180975">
              <a:buFontTx/>
              <a:buChar char="-"/>
            </a:pPr>
            <a:r>
              <a:rPr lang="ru-RU" sz="2400" b="1" dirty="0" smtClean="0">
                <a:solidFill>
                  <a:srgbClr val="2646D0"/>
                </a:solidFill>
                <a:latin typeface="Arial Narrow" pitchFamily="34" charset="0"/>
              </a:rPr>
              <a:t> Положением об организации ДПО и т.д.</a:t>
            </a:r>
            <a:endParaRPr lang="ru-RU" sz="2400" b="1" dirty="0">
              <a:solidFill>
                <a:srgbClr val="2646D0"/>
              </a:solidFill>
              <a:latin typeface="Arial Narrow" pitchFamily="34" charset="0"/>
            </a:endParaRPr>
          </a:p>
        </p:txBody>
      </p:sp>
      <p:pic>
        <p:nvPicPr>
          <p:cNvPr id="81922" name="Picture 2" descr="http://moy33.edusite.ru/images/teacher_16-3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214554"/>
            <a:ext cx="2975993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56602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DSCN0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84976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6165304"/>
            <a:ext cx="461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http://www.kirprof-ekb.ru/catalogue/group/56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90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3371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http://286.tvoysadik.ru/info/2019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037" y="570052"/>
            <a:ext cx="325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http://249.tvoysadik.ru/info/136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2113" y="983959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http://xn--2-7sbirdczi9n.xn--80acgfbsl1azdqr.xn--p1ai/custom/102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7501" y="1412776"/>
            <a:ext cx="6615734" cy="529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6466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25165" cy="630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6381328"/>
            <a:ext cx="7749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http://xn--141-5cd3cgu2f.xn--80acgfbsl1azdqr.xn--p1ai/info/2024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464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Санаторий «Юбилейный»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6" descr="C:\Users\prof\Desktop\phoca_thumb_l_sdc127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826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4010263"/>
              </p:ext>
            </p:extLst>
          </p:nvPr>
        </p:nvGraphicFramePr>
        <p:xfrm>
          <a:off x="4572000" y="1988840"/>
          <a:ext cx="4104456" cy="3312368"/>
        </p:xfrm>
        <a:graphic>
          <a:graphicData uri="http://schemas.openxmlformats.org/presentationml/2006/ole">
            <p:oleObj spid="_x0000_s2054" r:id="rId4" imgW="8285182" imgH="4389500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63888" y="6093296"/>
            <a:ext cx="449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http://www.kirprof-ekb.ru/catalogue/group/7</a:t>
            </a:r>
            <a:endParaRPr lang="ru-RU" dirty="0"/>
          </a:p>
        </p:txBody>
      </p:sp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4664"/>
            <a:ext cx="760777" cy="8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85963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9723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Оценка эффективности работы первичных профсоюзных организаций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(премирование профактива)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5214974" cy="36592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2646D0"/>
                </a:solidFill>
                <a:latin typeface="Arial Narrow" pitchFamily="34" charset="0"/>
              </a:rPr>
              <a:t>- </a:t>
            </a:r>
            <a:r>
              <a:rPr lang="ru-RU" sz="4400" dirty="0" smtClean="0">
                <a:solidFill>
                  <a:srgbClr val="2646D0"/>
                </a:solidFill>
                <a:latin typeface="Arial Narrow" pitchFamily="34" charset="0"/>
              </a:rPr>
              <a:t>более половины работников – члены Профсоюза;</a:t>
            </a:r>
          </a:p>
          <a:p>
            <a:pPr>
              <a:buNone/>
            </a:pPr>
            <a:r>
              <a:rPr lang="ru-RU" sz="4400" dirty="0" smtClean="0">
                <a:solidFill>
                  <a:srgbClr val="2646D0"/>
                </a:solidFill>
                <a:latin typeface="Arial Narrow" pitchFamily="34" charset="0"/>
              </a:rPr>
              <a:t>- наличие КД;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2646D0"/>
                </a:solidFill>
                <a:latin typeface="Arial Narrow" pitchFamily="34" charset="0"/>
              </a:rPr>
              <a:t>наличие уполномоченного по охране труда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2646D0"/>
                </a:solidFill>
                <a:latin typeface="Arial Narrow" pitchFamily="34" charset="0"/>
              </a:rPr>
              <a:t>активное участие в мероприятиях районной организации</a:t>
            </a:r>
          </a:p>
          <a:p>
            <a:pPr>
              <a:buFontTx/>
              <a:buChar char="-"/>
            </a:pPr>
            <a:r>
              <a:rPr lang="ru-RU" sz="4400" dirty="0" smtClean="0">
                <a:solidFill>
                  <a:srgbClr val="2646D0"/>
                </a:solidFill>
                <a:latin typeface="Arial Narrow" pitchFamily="34" charset="0"/>
              </a:rPr>
              <a:t>информирование  о проделанной работе</a:t>
            </a:r>
            <a:endParaRPr lang="ru-RU" sz="4400" dirty="0">
              <a:solidFill>
                <a:srgbClr val="2646D0"/>
              </a:solidFill>
              <a:latin typeface="Arial Narrow" pitchFamily="34" charset="0"/>
            </a:endParaRPr>
          </a:p>
          <a:p>
            <a:pPr>
              <a:buFontTx/>
              <a:buChar char="-"/>
            </a:pPr>
            <a:endParaRPr lang="ru-RU" sz="2400" dirty="0">
              <a:solidFill>
                <a:srgbClr val="2646D0"/>
              </a:solidFill>
              <a:latin typeface="Arial Narrow" pitchFamily="34" charset="0"/>
            </a:endParaRPr>
          </a:p>
        </p:txBody>
      </p:sp>
      <p:pic>
        <p:nvPicPr>
          <p:cNvPr id="82947" name="Picture 3" descr="http://super-sosh2011.ucoz.ru/foto/risunok19_1_yapfiles.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496"/>
            <a:ext cx="3843263" cy="3571900"/>
          </a:xfrm>
          <a:prstGeom prst="rect">
            <a:avLst/>
          </a:prstGeom>
          <a:noFill/>
        </p:spPr>
      </p:pic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760777" cy="8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9020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База отдыха «Избушки» оз. </a:t>
            </a:r>
            <a:r>
              <a:rPr lang="ru-RU" b="1" dirty="0" err="1" smtClean="0">
                <a:solidFill>
                  <a:srgbClr val="FF0000"/>
                </a:solidFill>
              </a:rPr>
              <a:t>Шарташ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20 % скидка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kuzni.ru/images/0/10692351468939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плая беседка в аренду на Шарташ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957" y="4606267"/>
            <a:ext cx="1779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http://ukuzni.ru/</a:t>
            </a:r>
            <a:endParaRPr lang="ru-RU" dirty="0"/>
          </a:p>
        </p:txBody>
      </p:sp>
      <p:pic>
        <p:nvPicPr>
          <p:cNvPr id="1030" name="Picture 6" descr="Аренда корпоративной беседки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253" y="3965750"/>
            <a:ext cx="3032579" cy="20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446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Залы по адресам: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г. Екатеринбург, ул. </a:t>
            </a:r>
            <a:r>
              <a:rPr lang="ru-RU" dirty="0" err="1" smtClean="0">
                <a:solidFill>
                  <a:srgbClr val="00B0F0"/>
                </a:solidFill>
              </a:rPr>
              <a:t>Новгородцевой</a:t>
            </a:r>
            <a:r>
              <a:rPr lang="ru-RU" dirty="0" smtClean="0">
                <a:solidFill>
                  <a:srgbClr val="00B0F0"/>
                </a:solidFill>
              </a:rPr>
              <a:t> 7в, г. </a:t>
            </a:r>
            <a:r>
              <a:rPr lang="ru-RU" dirty="0" smtClean="0"/>
              <a:t>Екатеринбург, ул. Готвальда 6/1, г. Екатеринбург, ул. Циолковского 57, г. Екатеринбург, ул. Машиностроителей 22, г. </a:t>
            </a:r>
            <a:r>
              <a:rPr lang="ru-RU" dirty="0" smtClean="0">
                <a:solidFill>
                  <a:srgbClr val="00B0F0"/>
                </a:solidFill>
              </a:rPr>
              <a:t>Екатеринбург, ул. Блюхера, 45.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9634" name="AutoShape 2" descr="https://apf.mail.ru/cgi-bin/readmsg/8.jpg?id=15052778780000000539%3B0%3B1&amp;x-email=kirovskiyraykom%40mail.ru&amp;exif=1&amp;bs=3688&amp;bl=200515&amp;ct=image%2Fjpeg&amp;cn=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636" name="AutoShape 4" descr="https://apf.mail.ru/cgi-bin/readmsg/8.jpg?id=15052778780000000539%3B0%3B1&amp;x-email=kirovskiyraykom%40mail.ru&amp;exif=1&amp;bs=3688&amp;bl=200515&amp;ct=image%2Fjpeg&amp;cn=8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140968"/>
            <a:ext cx="2808312" cy="187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25144"/>
            <a:ext cx="2736304" cy="182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427984" y="1367771"/>
            <a:ext cx="4572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Клубная карта БЕЗЛИМИТ на год – 3499 рублей.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Клубная карта на 12 месяцев - неограниченное посещение тренажерного зала 24 часа в сутки, групповые направления в соответствии с расписанием, сауна 24 часа в любом из клубов сети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Персональные тренировки с тренером в тренажерном зале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ПТ– 3499 руб.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ПТ –8000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руб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 ПТ – 11000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руб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+ 1000 руб. (500 РК и 500 ППО) на приобретение годового абонемента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41" name="Picture 9" descr="http://metrofitness.ru/images/slides-bluhera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725144"/>
            <a:ext cx="2768317" cy="1844824"/>
          </a:xfrm>
          <a:prstGeom prst="rect">
            <a:avLst/>
          </a:prstGeom>
          <a:noFill/>
        </p:spPr>
      </p:pic>
      <p:pic>
        <p:nvPicPr>
          <p:cNvPr id="69643" name="Picture 11" descr="Metro Fitn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1124"/>
            <a:ext cx="4843239" cy="916290"/>
          </a:xfrm>
          <a:prstGeom prst="rect">
            <a:avLst/>
          </a:prstGeom>
          <a:noFill/>
        </p:spPr>
      </p:pic>
      <p:pic>
        <p:nvPicPr>
          <p:cNvPr id="11" name="Рисунок 3" descr="logo_profsouz_new_mini_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188640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neyes.ru/img/picture/Nov/12/686fd5a1c69af04e99051ffb7367f832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68" y="0"/>
            <a:ext cx="899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987824" y="1600200"/>
            <a:ext cx="5698976" cy="398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 164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Фошина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Олеся Владимировна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гимназия № 108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Миленькая Анна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Равильевна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ЦРР-детский сад №104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Бороздина Ольга Сергеевна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-детский сад № 266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Зеленина Елена Александровна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детский сад № 299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Налимова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Юрьевна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274638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избранные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председатели ППО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373216"/>
            <a:ext cx="1147346" cy="128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Поездка на источники в Туринск 07.10.2017(суббота)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07:00 Отправление от площади Кирова (УПИ). В дороге знакомство, конкурсы, просмотри фильмов. Санитарная остановка по требованию.</a:t>
            </a:r>
          </a:p>
          <a:p>
            <a:pPr fontAlgn="base"/>
            <a:r>
              <a:rPr lang="ru-RU" dirty="0" smtClean="0"/>
              <a:t>10:30 Прибытие в Туринск. Путевая экскурсия по малым городам Урала.</a:t>
            </a:r>
          </a:p>
          <a:p>
            <a:pPr fontAlgn="base"/>
            <a:r>
              <a:rPr lang="ru-RU" dirty="0" smtClean="0"/>
              <a:t>12:00 Прибытие в оздоровительный комплекс "Акварель". Горячий источник открытый и крытый, хамам, финская сауна, </a:t>
            </a:r>
            <a:r>
              <a:rPr lang="ru-RU" dirty="0" err="1" smtClean="0"/>
              <a:t>БИО-сауна</a:t>
            </a:r>
            <a:r>
              <a:rPr lang="ru-RU" dirty="0" smtClean="0"/>
              <a:t>, солевая сауна (из кристаллов гималайской соли), "горный ручей", крытый пресный бассейн).</a:t>
            </a:r>
          </a:p>
          <a:p>
            <a:pPr fontAlgn="base"/>
            <a:r>
              <a:rPr lang="ru-RU" dirty="0" smtClean="0"/>
              <a:t>Травяной чай для здоровья в автобусе.</a:t>
            </a:r>
          </a:p>
          <a:p>
            <a:pPr fontAlgn="base"/>
            <a:r>
              <a:rPr lang="ru-RU" dirty="0" smtClean="0"/>
              <a:t>16:00 Выезд в Екатеринбург. </a:t>
            </a:r>
          </a:p>
          <a:p>
            <a:pPr fontAlgn="base"/>
            <a:r>
              <a:rPr lang="ru-RU" dirty="0" smtClean="0"/>
              <a:t>20:00 Ориентировочное время прибытия в Екатеринбург.</a:t>
            </a:r>
          </a:p>
          <a:p>
            <a:pPr fontAlgn="base"/>
            <a:r>
              <a:rPr lang="ru-RU" b="1" dirty="0" smtClean="0">
                <a:solidFill>
                  <a:srgbClr val="0070C0"/>
                </a:solidFill>
              </a:rPr>
              <a:t>Стоимость 1800 руб. </a:t>
            </a:r>
            <a:r>
              <a:rPr lang="ru-RU" b="1" dirty="0" smtClean="0">
                <a:solidFill>
                  <a:srgbClr val="00B050"/>
                </a:solidFill>
              </a:rPr>
              <a:t>(без питания,300 руб. обед) </a:t>
            </a:r>
            <a:r>
              <a:rPr lang="ru-RU" sz="1400" b="1" dirty="0" smtClean="0">
                <a:solidFill>
                  <a:srgbClr val="00B050"/>
                </a:solidFill>
              </a:rPr>
              <a:t>в заявке указать нужен ли обед</a:t>
            </a:r>
          </a:p>
          <a:p>
            <a:pPr fontAlgn="base"/>
            <a:r>
              <a:rPr lang="ru-RU" b="1" dirty="0" smtClean="0">
                <a:solidFill>
                  <a:srgbClr val="00B050"/>
                </a:solidFill>
              </a:rPr>
              <a:t> Удешевление:500 руб. РК+500 руб. ППО= </a:t>
            </a:r>
            <a:r>
              <a:rPr lang="ru-RU" b="1" dirty="0" smtClean="0">
                <a:solidFill>
                  <a:srgbClr val="0070C0"/>
                </a:solidFill>
              </a:rPr>
              <a:t>для члена Профсоюза 800 руб.) </a:t>
            </a:r>
          </a:p>
          <a:p>
            <a:pPr fontAlgn="base"/>
            <a:r>
              <a:rPr lang="ru-RU" b="1" dirty="0" smtClean="0">
                <a:solidFill>
                  <a:srgbClr val="FF0000"/>
                </a:solidFill>
              </a:rPr>
              <a:t>Заявки до 22.09.2017. Оплата до 26 сентября 2017 г.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9634" name="Picture 2" descr="http://www.ektrest.ru/sites/default/files/styles/gallery_thumb/public/nas_punkt/3a3653d1bf74f132db29ebc82b16f2fb_1475732730_1000_6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25144"/>
            <a:ext cx="4790703" cy="19526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581128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Проезд на комфортабельном автобусе Екатеринбург – горячий источник - Екатеринбург </a:t>
            </a:r>
          </a:p>
          <a:p>
            <a:pPr fontAlgn="base"/>
            <a:r>
              <a:rPr lang="ru-RU" dirty="0" smtClean="0"/>
              <a:t>сопровождение гида</a:t>
            </a:r>
          </a:p>
          <a:p>
            <a:pPr fontAlgn="base"/>
            <a:r>
              <a:rPr lang="ru-RU" dirty="0" smtClean="0"/>
              <a:t>входные билеты в </a:t>
            </a:r>
            <a:r>
              <a:rPr lang="ru-RU" dirty="0" err="1" smtClean="0"/>
              <a:t>аквакомплекс</a:t>
            </a:r>
            <a:r>
              <a:rPr lang="ru-RU" dirty="0" smtClean="0"/>
              <a:t>, сауны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64807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Организации, которые не представили отчет 1ОВ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6400800" cy="49685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гимназия № 37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гимназия 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108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 150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151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СОШ № 157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МАОУ-СОШ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165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гимназия № 176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- ГДЭЦ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МБУ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МБВСОУ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ЦО «Творчество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170" name="Picture 2" descr="https://yonosoygente.files.wordpress.com/2015/09/yo-no-soy-gente-soy-jefa-y-ahora-que-historias-reales-mundo-surrealista-viajes-paris-casablanca-ricks-cafe-mezquita-casablanca-habitaciones-francia-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313509" cy="347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Организации, которые не представили отчет 1ОВ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713387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98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ЦРР детский сад №103 "Родники"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-детский сад № 180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219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230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детский сад № 255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299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332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345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376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389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453 "Радуга"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-детский сад № 459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469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505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МАДОУ-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детский сад № 588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yonosoygente.files.wordpress.com/2015/09/yo-no-soy-gente-soy-jefa-y-ahora-que-historias-reales-mundo-surrealista-viajes-paris-casablanca-ricks-cafe-mezquita-casablanca-habitaciones-francia-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24136"/>
            <a:ext cx="3143285" cy="32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s://1.bp.blogspot.com/-gFGoZI-mDco/WQr1IXmgClI/AAAAAAAACuU/XQvX8eeOs34lXSQ8GU0UbbHrAvEXlYYsgCLcB/s1600/Mother%2527s%2BDay%2BCake%252C%2BChocolate%252C%2BSweets%252C%2BCards%2BAnd%2BFlow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92310"/>
            <a:ext cx="3762388" cy="25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7502538"/>
              </p:ext>
            </p:extLst>
          </p:nvPr>
        </p:nvGraphicFramePr>
        <p:xfrm>
          <a:off x="107504" y="980728"/>
          <a:ext cx="5832648" cy="4944800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34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№ 99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№ 100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 -детский сад  комбинированного вида № 102                                                                                       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№ 109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113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145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МАДОУ детский сад № 208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№ 230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352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423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МБДОУ- детский сад № 536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МАДОУ- детский сад № 588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МАДОУ- детский сад № 372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МБДОУ -детский сад комбинированого вида № 468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32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МБДОУ детский сад № 533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16632"/>
            <a:ext cx="784664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Организации, которые наиболее активно участвовали в работе РО в первое полугодие 2017 года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playcast.ru/uploads/2017/04/17/2234137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24005">
            <a:off x="3963168" y="2024503"/>
            <a:ext cx="4762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0"/>
            <a:ext cx="755576" cy="84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6661223"/>
              </p:ext>
            </p:extLst>
          </p:nvPr>
        </p:nvGraphicFramePr>
        <p:xfrm>
          <a:off x="576218" y="980728"/>
          <a:ext cx="4355822" cy="5365692"/>
        </p:xfrm>
        <a:graphic>
          <a:graphicData uri="http://schemas.openxmlformats.org/drawingml/2006/table">
            <a:tbl>
              <a:tblPr/>
              <a:tblGrid>
                <a:gridCol w="4355822"/>
              </a:tblGrid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МБОУ-СОШ № 36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- Гимназия № 47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МБОУ СОШ № 82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 146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 164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Лицей № 130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МАОУ СОШ № 134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ГБОУ СО КШИ «Екатеринбургский кадетский корпус»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МАУ ДО </a:t>
                      </a:r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ГДТДиМ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«Одаренность и технология»</a:t>
                      </a:r>
                    </a:p>
                  </a:txBody>
                  <a:tcPr marL="4250" marR="4250" marT="42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15616" y="116632"/>
            <a:ext cx="784664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Организации, которые наиболее активно участвовали в работе РО в первое полугодие 2017 года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playcast.ru/uploads/2017/04/17/2234137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24005">
            <a:off x="4467225" y="1907996"/>
            <a:ext cx="4762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1.bp.blogspot.com/-gFGoZI-mDco/WQr1IXmgClI/AAAAAAAACuU/XQvX8eeOs34lXSQ8GU0UbbHrAvEXlYYsgCLcB/s1600/Mother%2527s%2BDay%2BCake%252C%2BChocolate%252C%2BSweets%252C%2BCards%2BAnd%2BFlow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72252"/>
            <a:ext cx="3955149" cy="27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3" descr="logo_profsouz_new_mini_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792088" cy="88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399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4969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1200" dirty="0"/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СОГЛАШЕНИЕ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О МИНИМАЛЬНОЙ ЗАРАБОТНОЙ ПЛАТЕ В СВЕРДЛОВСКОЙ ОБЛАСТИ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(Екатеринбург, 30 августа 2017 года, N 151)</a:t>
            </a:r>
          </a:p>
          <a:p>
            <a:r>
              <a:rPr lang="ru-RU" sz="1200" dirty="0"/>
              <a:t> </a:t>
            </a:r>
          </a:p>
          <a:p>
            <a:r>
              <a:rPr lang="ru-RU" sz="1200" dirty="0"/>
              <a:t>Свердловский областной союз организаций профсоюзов "Федерация профсоюзов Свердловской области" от лица областных объединений профсоюзов, представляющих интересы работников Свердловской области, Региональное объединение работодателей "Свердловский областной Союз промышленников и предпринимателей" от лица отраслевых и территориальных объединений работодателей, представляющих интересы работодателей Свердловской области, и Правительство Свердловской области от лица исполнительных органов государственной власти Свердловской области (далее - Стороны), действуя в соответствии с законодательством Российской Федерации и законодательством Свердловской области, на основании статьи 133.1 Трудового кодекса Российской Федерации, в целях определения нижней границы месячной заработной платы работника и создания условий, обеспечивающих достойный труд человека, заключили настоящее </a:t>
            </a:r>
            <a:endParaRPr lang="ru-RU" sz="1200" dirty="0" smtClean="0"/>
          </a:p>
          <a:p>
            <a:r>
              <a:rPr lang="ru-RU" sz="1200" dirty="0" smtClean="0"/>
              <a:t>Соглашение </a:t>
            </a:r>
            <a:r>
              <a:rPr lang="ru-RU" sz="1200" dirty="0"/>
              <a:t>о минимальной заработной плате в Свердловской области о следующем:</a:t>
            </a:r>
          </a:p>
          <a:p>
            <a:endParaRPr lang="ru-RU" sz="1200" dirty="0" smtClean="0"/>
          </a:p>
          <a:p>
            <a:r>
              <a:rPr lang="ru-RU" sz="1200" dirty="0" smtClean="0"/>
              <a:t>1</a:t>
            </a:r>
            <a:r>
              <a:rPr lang="ru-RU" sz="1200" dirty="0"/>
              <a:t>. В Свердловской области минимальная заработная плата устанавливается </a:t>
            </a:r>
            <a:r>
              <a:rPr lang="ru-RU" sz="1400" b="1" dirty="0">
                <a:solidFill>
                  <a:srgbClr val="00B050"/>
                </a:solidFill>
              </a:rPr>
              <a:t>с 1 октября 2017 года в размере 9217 рублей</a:t>
            </a:r>
            <a:r>
              <a:rPr lang="ru-RU" sz="1200" dirty="0"/>
              <a:t>.</a:t>
            </a:r>
          </a:p>
          <a:p>
            <a:r>
              <a:rPr lang="ru-RU" sz="1200" dirty="0"/>
              <a:t>2. В размер минимальной заработной платы включаются: </a:t>
            </a:r>
            <a:endParaRPr lang="ru-RU" sz="1200" dirty="0" smtClean="0"/>
          </a:p>
          <a:p>
            <a:r>
              <a:rPr lang="ru-RU" sz="1200" dirty="0" smtClean="0"/>
              <a:t>тарифная </a:t>
            </a:r>
            <a:r>
              <a:rPr lang="ru-RU" sz="1200" dirty="0"/>
              <a:t>ставка, </a:t>
            </a:r>
            <a:r>
              <a:rPr lang="ru-RU" sz="1200" b="1" dirty="0"/>
              <a:t>оклад (</a:t>
            </a:r>
            <a:r>
              <a:rPr lang="ru-RU" sz="1200" dirty="0"/>
              <a:t>должностной оклад), </a:t>
            </a:r>
            <a:endParaRPr lang="ru-RU" sz="1200" dirty="0" smtClean="0"/>
          </a:p>
          <a:p>
            <a:r>
              <a:rPr lang="ru-RU" sz="1200" dirty="0" smtClean="0"/>
              <a:t>а </a:t>
            </a:r>
            <a:r>
              <a:rPr lang="ru-RU" sz="1200" dirty="0"/>
              <a:t>также </a:t>
            </a:r>
            <a:r>
              <a:rPr lang="ru-RU" sz="1200" b="1" dirty="0"/>
              <a:t>компенсационные выплаты </a:t>
            </a:r>
            <a:r>
              <a:rPr lang="ru-RU" sz="1200" dirty="0"/>
              <a:t>(доплаты и надбавки компенсационного характера, в том числе за работу в условиях, отклоняющихся от нормальных, работу в особых климатических условиях и на территориях, подвергшихся радиоактивному загрязнению, и иные выплаты компенсационного характера) </a:t>
            </a:r>
            <a:endParaRPr lang="ru-RU" sz="1200" dirty="0" smtClean="0"/>
          </a:p>
          <a:p>
            <a:r>
              <a:rPr lang="ru-RU" sz="1200" dirty="0" smtClean="0"/>
              <a:t>и </a:t>
            </a:r>
            <a:r>
              <a:rPr lang="ru-RU" sz="1200" b="1" dirty="0"/>
              <a:t>стимулирующие выплаты </a:t>
            </a:r>
            <a:r>
              <a:rPr lang="ru-RU" sz="1200" dirty="0"/>
              <a:t>(доплаты и надбавки стимулирующего характера, премии и иные поощрительные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6165304"/>
            <a:ext cx="461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http://www.kirprof-ekb.ru/catalogue/group/58</a:t>
            </a:r>
            <a:endParaRPr lang="ru-RU" dirty="0"/>
          </a:p>
        </p:txBody>
      </p:sp>
      <p:pic>
        <p:nvPicPr>
          <p:cNvPr id="3074" name="Picture 2" descr="http://ruzanovsky.spassk.pnzreg.ru/files/ruzanovsky_spassk_pnzreg_ru/2017_/iyul/10_07_2017/m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5119839"/>
            <a:ext cx="2808312" cy="17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logo_profsouz_new_mini_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954061" cy="10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943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2547</Words>
  <Application>Microsoft Office PowerPoint</Application>
  <PresentationFormat>Экран (4:3)</PresentationFormat>
  <Paragraphs>446</Paragraphs>
  <Slides>40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Тема Office</vt:lpstr>
      <vt:lpstr>Специальное оформление</vt:lpstr>
      <vt:lpstr>Лист Microsoft Office Excel 97-2003</vt:lpstr>
      <vt:lpstr>Слайд 1</vt:lpstr>
      <vt:lpstr>Слайд 2</vt:lpstr>
      <vt:lpstr>Слайд 3</vt:lpstr>
      <vt:lpstr>Слайд 4</vt:lpstr>
      <vt:lpstr>Организации, которые не представили отчет 1ОВ</vt:lpstr>
      <vt:lpstr>Организации, которые не представили отчет 1ОВ</vt:lpstr>
      <vt:lpstr>Слайд 7</vt:lpstr>
      <vt:lpstr>Слайд 8</vt:lpstr>
      <vt:lpstr>Слайд 9</vt:lpstr>
      <vt:lpstr>Слайд 10</vt:lpstr>
      <vt:lpstr>Заработная плата за I квартал 2017 года (РФ)</vt:lpstr>
      <vt:lpstr>Средняя заработная плата (Свердловская область)</vt:lpstr>
      <vt:lpstr>ЗАДАЧИ  на 2017-2018 учебный год</vt:lpstr>
      <vt:lpstr>Положения по оплате труда образовательных организаций:</vt:lpstr>
      <vt:lpstr>Слайд 15</vt:lpstr>
      <vt:lpstr>Выполнение должностных обязанностей как условие стимулирования</vt:lpstr>
      <vt:lpstr>Статья 21. Работник обязан:</vt:lpstr>
      <vt:lpstr>Региональная тематическая проверка (октябрь, 2017)</vt:lpstr>
      <vt:lpstr>Профессиональные стандарты для отрасли «Образование»</vt:lpstr>
      <vt:lpstr>Трудовой кодекс РФ:</vt:lpstr>
      <vt:lpstr>Слайд 21</vt:lpstr>
      <vt:lpstr>Соглашения и КД</vt:lpstr>
      <vt:lpstr>Коллективным договором регулируются обязательства работников и работодателя по следующим вопросам (ст. 41 ТК РФ):</vt:lpstr>
      <vt:lpstr>Нет данных по коллективному договору</vt:lpstr>
      <vt:lpstr>Срок окончания коллективного договора</vt:lpstr>
      <vt:lpstr>Профсоюзное членство менее 50%</vt:lpstr>
      <vt:lpstr>Обучение профактива по направлениям работы:</vt:lpstr>
      <vt:lpstr>ПОМОЩЬ ПРОФАКТИВУ</vt:lpstr>
      <vt:lpstr>   Областная акция «Ты нужен Профсоюзу, Профсоюз нужен тебе!»</vt:lpstr>
      <vt:lpstr>  Усиление информационной работы. Три «З» - Защита, Забота, Здоровье Три – «И» ИНФОРМАЦИЯ,ИНТЕРЕС,ИНИЦИАТИВА  </vt:lpstr>
      <vt:lpstr>Информационные 5 минутки</vt:lpstr>
      <vt:lpstr>Прием в Профсоюз</vt:lpstr>
      <vt:lpstr>Слайд 33</vt:lpstr>
      <vt:lpstr>Слайд 34</vt:lpstr>
      <vt:lpstr>Слайд 35</vt:lpstr>
      <vt:lpstr>Санаторий «Юбилейный»</vt:lpstr>
      <vt:lpstr>Оценка эффективности работы первичных профсоюзных организаций (премирование профактива)</vt:lpstr>
      <vt:lpstr>База отдыха «Избушки» оз. Шарташ 20 % скидка</vt:lpstr>
      <vt:lpstr>Слайд 39</vt:lpstr>
      <vt:lpstr>Поездка на источники в Туринск 07.10.2017(суббота)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Организации, которые не провели отчётно-выборное собрание</dc:title>
  <dc:creator>Надежда Марусина</dc:creator>
  <cp:lastModifiedBy>User</cp:lastModifiedBy>
  <cp:revision>86</cp:revision>
  <dcterms:created xsi:type="dcterms:W3CDTF">2017-09-06T08:46:08Z</dcterms:created>
  <dcterms:modified xsi:type="dcterms:W3CDTF">2017-09-14T09:40:10Z</dcterms:modified>
</cp:coreProperties>
</file>