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63" r:id="rId5"/>
    <p:sldId id="274" r:id="rId6"/>
    <p:sldId id="264" r:id="rId7"/>
    <p:sldId id="265" r:id="rId8"/>
    <p:sldId id="266" r:id="rId9"/>
    <p:sldId id="267" r:id="rId10"/>
    <p:sldId id="260" r:id="rId11"/>
    <p:sldId id="261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01C"/>
    <a:srgbClr val="5B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548F9C4-EB59-469A-8B6E-803358B43211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2BFA56-175D-471F-BF7B-621EBCFBFA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FA56-175D-471F-BF7B-621EBCFBFA7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5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6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34" Type="http://schemas.openxmlformats.org/officeDocument/2006/relationships/image" Target="../media/image41.svg"/><Relationship Id="rId42" Type="http://schemas.microsoft.com/office/2007/relationships/hdphoto" Target="../media/hdphoto4.wdp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38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43.png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34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37" Type="http://schemas.microsoft.com/office/2007/relationships/hdphoto" Target="../media/hdphoto2.wdp"/><Relationship Id="rId40" Type="http://schemas.microsoft.com/office/2007/relationships/hdphoto" Target="../media/hdphoto3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image" Target="../media/image35.svg"/><Relationship Id="rId36" Type="http://schemas.openxmlformats.org/officeDocument/2006/relationships/image" Target="../media/image4.png"/><Relationship Id="rId10" Type="http://schemas.openxmlformats.org/officeDocument/2006/relationships/image" Target="../media/image17.svg"/><Relationship Id="rId19" Type="http://schemas.openxmlformats.org/officeDocument/2006/relationships/image" Target="../media/image38.png"/><Relationship Id="rId31" Type="http://schemas.openxmlformats.org/officeDocument/2006/relationships/image" Target="../media/image44.png"/><Relationship Id="rId44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42.png"/><Relationship Id="rId30" Type="http://schemas.openxmlformats.org/officeDocument/2006/relationships/image" Target="../media/image37.svg"/><Relationship Id="rId35" Type="http://schemas.openxmlformats.org/officeDocument/2006/relationships/image" Target="../media/image3.png"/><Relationship Id="rId4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4.png"/><Relationship Id="rId5" Type="http://schemas.openxmlformats.org/officeDocument/2006/relationships/image" Target="../media/image48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1991_%D0%B3%D0%BE%D0%B4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ru.wikipedia.org/wiki/%D0%9D%D0%B0%D1%81%D1%82%D0%BE%D0%BB%D1%8C%D0%BD%D0%B0%D1%8F_%D0%B8%D0%B3%D1%80%D0%B0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E06020-5D60-4FE1-AC8C-DADCE298E5D4}"/>
              </a:ext>
            </a:extLst>
          </p:cNvPr>
          <p:cNvSpPr/>
          <p:nvPr/>
        </p:nvSpPr>
        <p:spPr>
          <a:xfrm>
            <a:off x="2175" y="0"/>
            <a:ext cx="12244202" cy="6892330"/>
          </a:xfrm>
          <a:prstGeom prst="rect">
            <a:avLst/>
          </a:prstGeom>
          <a:gradFill flip="none" rotWithShape="1">
            <a:gsLst>
              <a:gs pos="57000">
                <a:srgbClr val="F9F8F7"/>
              </a:gs>
              <a:gs pos="73000">
                <a:srgbClr val="FFFFFF"/>
              </a:gs>
              <a:gs pos="0">
                <a:srgbClr val="EEE5DA"/>
              </a:gs>
              <a:gs pos="34000">
                <a:srgbClr val="EDEAE7"/>
              </a:gs>
              <a:gs pos="98000">
                <a:srgbClr val="EEE5D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EE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</a:blip>
          <a:stretch>
            <a:fillRect/>
          </a:stretch>
        </p:blipFill>
        <p:spPr>
          <a:xfrm>
            <a:off x="30451" y="5210042"/>
            <a:ext cx="12187650" cy="16706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C44ABD6-161D-4232-AD3D-573E1211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204465"/>
            <a:ext cx="9956591" cy="2989163"/>
          </a:xfrm>
        </p:spPr>
        <p:txBody>
          <a:bodyPr>
            <a:noAutofit/>
          </a:bodyPr>
          <a:lstStyle/>
          <a:p>
            <a:pPr defTabSz="844083">
              <a:lnSpc>
                <a:spcPct val="80000"/>
              </a:lnSpc>
            </a:pP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Развивающая </a:t>
            </a: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игра для детей старшего дошкольного возраста с ОВЗ</a:t>
            </a:r>
            <a:b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«Путешествие по временам года, </a:t>
            </a:r>
            <a:b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через игру «КВАРТО»»</a:t>
            </a:r>
            <a:endParaRPr lang="ru-RU" sz="3200" b="1" dirty="0">
              <a:solidFill>
                <a:srgbClr val="59101C"/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  <a:sym typeface="Helvetica Neue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672885" y="2216520"/>
            <a:ext cx="1514765" cy="26382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3" name="Рисунок 2" descr="Маркер контур">
            <a:extLst>
              <a:ext uri="{FF2B5EF4-FFF2-40B4-BE49-F238E27FC236}">
                <a16:creationId xmlns:a16="http://schemas.microsoft.com/office/drawing/2014/main" xmlns="" id="{B7FCA236-5ED0-412A-A85F-79A55371B4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98750" y="4643887"/>
            <a:ext cx="500384" cy="50038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53C1E2F-B556-49AE-A3EA-632FE65DD79C}"/>
              </a:ext>
            </a:extLst>
          </p:cNvPr>
          <p:cNvSpPr txBox="1">
            <a:spLocks/>
          </p:cNvSpPr>
          <p:nvPr/>
        </p:nvSpPr>
        <p:spPr>
          <a:xfrm>
            <a:off x="7975600" y="5200758"/>
            <a:ext cx="4104559" cy="84461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МАДОУ детский сад  № 583</a:t>
            </a:r>
          </a:p>
          <a:p>
            <a:pPr defTabSz="844083">
              <a:lnSpc>
                <a:spcPct val="100000"/>
              </a:lnSpc>
            </a:pP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Педагог-психолог, Сафарова О.В., 1КК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0ED8F5-6F90-F5DB-2EC6-000988C801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54EDCCD-FDC1-EE34-EE7F-1E92D21F4F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76043" y="2179021"/>
            <a:ext cx="496417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8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Значки, которые позволят лаконично оформить слайд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3600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Заголовок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7" name="Рисунок 16" descr="Сигнал будильника со сплошной заливкой">
            <a:extLst>
              <a:ext uri="{FF2B5EF4-FFF2-40B4-BE49-F238E27FC236}">
                <a16:creationId xmlns:a16="http://schemas.microsoft.com/office/drawing/2014/main" xmlns="" id="{A5438D40-8719-4FA9-8793-752BD6384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237" y="4205117"/>
            <a:ext cx="914400" cy="914400"/>
          </a:xfrm>
          <a:prstGeom prst="rect">
            <a:avLst/>
          </a:prstGeom>
        </p:spPr>
      </p:pic>
      <p:pic>
        <p:nvPicPr>
          <p:cNvPr id="3" name="Рисунок 2" descr="Отлично контур">
            <a:extLst>
              <a:ext uri="{FF2B5EF4-FFF2-40B4-BE49-F238E27FC236}">
                <a16:creationId xmlns:a16="http://schemas.microsoft.com/office/drawing/2014/main" xmlns="" id="{90A96B35-3C33-4966-88B6-836FC48E89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65380" y="4117804"/>
            <a:ext cx="914400" cy="914400"/>
          </a:xfrm>
          <a:prstGeom prst="rect">
            <a:avLst/>
          </a:prstGeom>
        </p:spPr>
      </p:pic>
      <p:pic>
        <p:nvPicPr>
          <p:cNvPr id="6" name="Рисунок 5" descr="Язык удаленного обучения контур">
            <a:extLst>
              <a:ext uri="{FF2B5EF4-FFF2-40B4-BE49-F238E27FC236}">
                <a16:creationId xmlns:a16="http://schemas.microsoft.com/office/drawing/2014/main" xmlns="" id="{3799153F-3481-4FD7-9177-C2257E6351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53031" y="4205117"/>
            <a:ext cx="914400" cy="914400"/>
          </a:xfrm>
          <a:prstGeom prst="rect">
            <a:avLst/>
          </a:prstGeom>
        </p:spPr>
      </p:pic>
      <p:pic>
        <p:nvPicPr>
          <p:cNvPr id="16" name="Рисунок 15" descr="Книги контур">
            <a:extLst>
              <a:ext uri="{FF2B5EF4-FFF2-40B4-BE49-F238E27FC236}">
                <a16:creationId xmlns:a16="http://schemas.microsoft.com/office/drawing/2014/main" xmlns="" id="{84D6E5D5-57C7-4943-9D86-35DC2092DA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61530" y="4169144"/>
            <a:ext cx="914400" cy="914400"/>
          </a:xfrm>
          <a:prstGeom prst="rect">
            <a:avLst/>
          </a:prstGeom>
        </p:spPr>
      </p:pic>
      <p:pic>
        <p:nvPicPr>
          <p:cNvPr id="21" name="Рисунок 20" descr="Значок 1 контур">
            <a:extLst>
              <a:ext uri="{FF2B5EF4-FFF2-40B4-BE49-F238E27FC236}">
                <a16:creationId xmlns:a16="http://schemas.microsoft.com/office/drawing/2014/main" xmlns="" id="{2416FBCE-000D-4708-9C38-135A02AD62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316834" y="1218819"/>
            <a:ext cx="604982" cy="604982"/>
          </a:xfrm>
          <a:prstGeom prst="rect">
            <a:avLst/>
          </a:prstGeom>
        </p:spPr>
      </p:pic>
      <p:pic>
        <p:nvPicPr>
          <p:cNvPr id="18" name="Рисунок 17" descr="Значок 10 контур">
            <a:extLst>
              <a:ext uri="{FF2B5EF4-FFF2-40B4-BE49-F238E27FC236}">
                <a16:creationId xmlns:a16="http://schemas.microsoft.com/office/drawing/2014/main" xmlns="" id="{C164EC3C-03C0-451F-A530-07FA0DA703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219881" y="1919159"/>
            <a:ext cx="678666" cy="678666"/>
          </a:xfrm>
          <a:prstGeom prst="rect">
            <a:avLst/>
          </a:prstGeom>
        </p:spPr>
      </p:pic>
      <p:pic>
        <p:nvPicPr>
          <p:cNvPr id="22" name="Рисунок 21" descr="Значок контур">
            <a:extLst>
              <a:ext uri="{FF2B5EF4-FFF2-40B4-BE49-F238E27FC236}">
                <a16:creationId xmlns:a16="http://schemas.microsoft.com/office/drawing/2014/main" xmlns="" id="{0317C032-417B-4E2F-A353-404AD3097B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038282" y="1218819"/>
            <a:ext cx="604982" cy="604982"/>
          </a:xfrm>
          <a:prstGeom prst="rect">
            <a:avLst/>
          </a:prstGeom>
        </p:spPr>
      </p:pic>
      <p:pic>
        <p:nvPicPr>
          <p:cNvPr id="24" name="Рисунок 23" descr="Значок 3 контур">
            <a:extLst>
              <a:ext uri="{FF2B5EF4-FFF2-40B4-BE49-F238E27FC236}">
                <a16:creationId xmlns:a16="http://schemas.microsoft.com/office/drawing/2014/main" xmlns="" id="{C58D574F-DF8B-4D59-8817-03F6C67A6C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770491" y="1224872"/>
            <a:ext cx="604982" cy="604982"/>
          </a:xfrm>
          <a:prstGeom prst="rect">
            <a:avLst/>
          </a:prstGeom>
        </p:spPr>
      </p:pic>
      <p:pic>
        <p:nvPicPr>
          <p:cNvPr id="26" name="Рисунок 25" descr="Значок 4 контур">
            <a:extLst>
              <a:ext uri="{FF2B5EF4-FFF2-40B4-BE49-F238E27FC236}">
                <a16:creationId xmlns:a16="http://schemas.microsoft.com/office/drawing/2014/main" xmlns="" id="{7DC00E0A-0420-48BB-93E6-60B7C6FCEAB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504595" y="1215755"/>
            <a:ext cx="656155" cy="656155"/>
          </a:xfrm>
          <a:prstGeom prst="rect">
            <a:avLst/>
          </a:prstGeom>
        </p:spPr>
      </p:pic>
      <p:pic>
        <p:nvPicPr>
          <p:cNvPr id="28" name="Рисунок 27" descr="Значок 5 контур">
            <a:extLst>
              <a:ext uri="{FF2B5EF4-FFF2-40B4-BE49-F238E27FC236}">
                <a16:creationId xmlns:a16="http://schemas.microsoft.com/office/drawing/2014/main" xmlns="" id="{D77A5DBF-E9C9-4468-8E1D-1C513F3A8D3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211952" y="1224872"/>
            <a:ext cx="656155" cy="656155"/>
          </a:xfrm>
          <a:prstGeom prst="rect">
            <a:avLst/>
          </a:prstGeom>
        </p:spPr>
      </p:pic>
      <p:pic>
        <p:nvPicPr>
          <p:cNvPr id="30" name="Рисунок 29" descr="Значок 6 контур">
            <a:extLst>
              <a:ext uri="{FF2B5EF4-FFF2-40B4-BE49-F238E27FC236}">
                <a16:creationId xmlns:a16="http://schemas.microsoft.com/office/drawing/2014/main" xmlns="" id="{8629FCE6-4547-4611-9CFB-07028FAAC5F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369070" y="1948188"/>
            <a:ext cx="641699" cy="641699"/>
          </a:xfrm>
          <a:prstGeom prst="rect">
            <a:avLst/>
          </a:prstGeom>
        </p:spPr>
      </p:pic>
      <p:pic>
        <p:nvPicPr>
          <p:cNvPr id="32" name="Рисунок 31" descr="Значок 7 контур">
            <a:extLst>
              <a:ext uri="{FF2B5EF4-FFF2-40B4-BE49-F238E27FC236}">
                <a16:creationId xmlns:a16="http://schemas.microsoft.com/office/drawing/2014/main" xmlns="" id="{D357A189-2711-4AC2-98CA-99BBA50D7DE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7047126" y="1911221"/>
            <a:ext cx="678666" cy="678666"/>
          </a:xfrm>
          <a:prstGeom prst="rect">
            <a:avLst/>
          </a:prstGeom>
        </p:spPr>
      </p:pic>
      <p:pic>
        <p:nvPicPr>
          <p:cNvPr id="34" name="Рисунок 33" descr="Значок 8 контур">
            <a:extLst>
              <a:ext uri="{FF2B5EF4-FFF2-40B4-BE49-F238E27FC236}">
                <a16:creationId xmlns:a16="http://schemas.microsoft.com/office/drawing/2014/main" xmlns="" id="{95D3FA20-143E-4450-8A5A-5F51F3D06B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762150" y="1911220"/>
            <a:ext cx="678667" cy="678667"/>
          </a:xfrm>
          <a:prstGeom prst="rect">
            <a:avLst/>
          </a:prstGeom>
        </p:spPr>
      </p:pic>
      <p:pic>
        <p:nvPicPr>
          <p:cNvPr id="36" name="Рисунок 35" descr="Значок 9 контур">
            <a:extLst>
              <a:ext uri="{FF2B5EF4-FFF2-40B4-BE49-F238E27FC236}">
                <a16:creationId xmlns:a16="http://schemas.microsoft.com/office/drawing/2014/main" xmlns="" id="{DE76AE98-6E70-4502-BF63-1FB05C0AFDA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8499943" y="1911220"/>
            <a:ext cx="678666" cy="678666"/>
          </a:xfrm>
          <a:prstGeom prst="rect">
            <a:avLst/>
          </a:prstGeom>
        </p:spPr>
      </p:pic>
      <p:pic>
        <p:nvPicPr>
          <p:cNvPr id="38" name="Рисунок 37" descr="Квадратная академическая шапочка контур">
            <a:extLst>
              <a:ext uri="{FF2B5EF4-FFF2-40B4-BE49-F238E27FC236}">
                <a16:creationId xmlns:a16="http://schemas.microsoft.com/office/drawing/2014/main" xmlns="" id="{30F3CD7C-4812-42C2-A6FD-7A75B000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5565104" y="4145992"/>
            <a:ext cx="914400" cy="9144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23B260F6-B71C-CE82-0EC0-E81140C7AB4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B1C3AD1E-B273-51C7-F825-17D4070F31D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208D7BC-C533-1FBD-928A-06D3975D646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7E75BD5-A19D-2778-4067-00EFD2C17D4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67990FD-97C2-EB31-C53D-8D44D7FEBB9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BE49A9-A53D-4E35-FA7D-20D9B44C0C7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98F93CB-DBC5-D565-C81B-A06AADBABD9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41948" y="1129966"/>
            <a:ext cx="8357953" cy="1305223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Центр непрерывного повышения профессионального мастерства педагогических работников </a:t>
            </a:r>
          </a:p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«Учитель будущего»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22CC76F1-8F06-4FF0-B62A-9B55B7CBE8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4559" b="4799"/>
          <a:stretch>
            <a:fillRect/>
          </a:stretch>
        </p:blipFill>
        <p:spPr>
          <a:xfrm>
            <a:off x="3589488" y="3536101"/>
            <a:ext cx="1440000" cy="1305223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7727902B-E584-4B2A-948D-151E9C7F28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3531" t="23189" r="12190" b="14578"/>
          <a:stretch>
            <a:fillRect/>
          </a:stretch>
        </p:blipFill>
        <p:spPr>
          <a:xfrm>
            <a:off x="208465" y="2471087"/>
            <a:ext cx="2350834" cy="2978733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xmlns="" id="{53F0F543-ECE5-4A67-A170-C5EC8E08A5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3429000"/>
            <a:ext cx="1439207" cy="14392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4C0B94-3754-4BDA-9D80-A904696FE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5B0F1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40086" y="3785610"/>
            <a:ext cx="905164" cy="905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8DDA04F-7E6B-4259-97C3-AC6448F4F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</a:blip>
          <a:stretch>
            <a:fillRect/>
          </a:stretch>
        </p:blipFill>
        <p:spPr>
          <a:xfrm>
            <a:off x="5124147" y="3857192"/>
            <a:ext cx="833582" cy="83358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AE803E2-CEC6-4BDF-880E-D8F65C76E565}"/>
              </a:ext>
            </a:extLst>
          </p:cNvPr>
          <p:cNvSpPr txBox="1">
            <a:spLocks/>
          </p:cNvSpPr>
          <p:nvPr/>
        </p:nvSpPr>
        <p:spPr>
          <a:xfrm>
            <a:off x="35134" y="5115557"/>
            <a:ext cx="11984172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В свердловской области более 70 тыс. педагогов. </a:t>
            </a:r>
          </a:p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Хотите быть В контакте? Присоединяйтесь!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17B6012-4C77-CF59-5AFB-03F61642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69" y="340132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D0ECCBF-1887-0B2B-9154-A9B8C29370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68" y="4036103"/>
            <a:ext cx="2509241" cy="6323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8C14D9FB-A961-1F0D-129F-BC807D1D3B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8204E8D-3315-D8D9-84CB-3E2192D795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9C80A7E-4038-AE07-66B4-A5CF728217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FB64273-29DE-0FD5-B498-2CB2E2E894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F526C17-D7AF-873A-C931-823152B523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D8283D7-02CB-F822-682A-CE59DC80E7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9305392-191B-2667-943D-CDC721E9D4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5118897"/>
            <a:ext cx="12192000" cy="173910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184710" y="1594751"/>
            <a:ext cx="10197811" cy="4226965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требуется создание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условий для их полноценного развития, </a:t>
            </a:r>
          </a:p>
          <a:p>
            <a:pPr indent="355600" algn="just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данной категории детей нарушена познавательная деятельность, сенсорное развитие значительно отстаёт по срокам формирования и проходит чрезвычайно неравномерно. Замедленность,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недифференцированность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узость объёма восприятия, нарушения аналитико – синтетической деятельности, специфические недостатки памяти затрудняют его знакомство с окружающим миром. Все мыслительные операции (анализ, синтез, сравнение, обобщение, абстракция) недостаточно сформированы. Отличительной чертой мышления является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некритичность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невозможность самостоятельно оценить свою работу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Большое место в процессе обучения и воспитания отводится играм и упражнениям, благодаря которым у дошкольников пробуждаются мотивы и потребности в учебе, совершенствуются психические процессы, лежащие в основе познавательной деятельности – все это повышает эффективность учебного процесса.</a:t>
            </a:r>
          </a:p>
          <a:p>
            <a:pPr indent="355600" algn="just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Настольная игра «Кварто» Это переносной тренажер для логики и внимательности. Чтобы стать победителем в этой игре, ребенку придется анализировать постоянно меняющуюся ситуацию и быстро реагировать на неё.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682030" y="1120849"/>
            <a:ext cx="8528965" cy="473902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Актуальность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5118897"/>
            <a:ext cx="12192000" cy="173910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272641" y="1295400"/>
            <a:ext cx="10103050" cy="486409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игры «путешествие по временам года» для детей старшего дошкольного возраста с ОВЗ послужила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Quarto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Настольная игра"/>
              </a:rPr>
              <a:t>настольная игра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двух игроков, придуманная швейцарцем /французом 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Блезом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Мюллером. Игра была выпущена компанией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Gigamic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65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1991 год"/>
              </a:rPr>
              <a:t>1991 году</a:t>
            </a:r>
            <a:r>
              <a:rPr lang="ru-RU" sz="165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игру «КВАРТО» были модернизованы задания на тему: «Времена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КОТОРЫЕ СЛУЖАТ РАЗВИВАЮЩИМ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ТРЕНАЖОРОМ. Дети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ОВЗ, через постоянную тренировку в игре сопровождающуюся выполнением различных заданий, учатся логически мыслить, быть внимательным. Данная форма занятий направленна на формирование и развитие ВПФ, мелкой моторики,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базовых эмоций, ребенок учится работать в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паре. Для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такой набор станет хорошим способом получить полезные навыки в игровой форме и при этом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развиваться.</a:t>
            </a:r>
          </a:p>
          <a:p>
            <a:pPr indent="355600" algn="just"/>
            <a:r>
              <a:rPr lang="ru-RU" sz="2800" dirty="0">
                <a:solidFill>
                  <a:srgbClr val="59101C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Цель: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детей старшего дошкольного возраста с ОВЗ к школе посредством ИНТЕГРИРОВАНИЯ РАЗВИВАЮЩИХ ЗАДАНИЙ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времени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года» В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«КВАРТО».</a:t>
            </a:r>
          </a:p>
          <a:p>
            <a:pPr indent="355600" algn="just"/>
            <a:r>
              <a:rPr lang="ru-RU" sz="2800" dirty="0">
                <a:solidFill>
                  <a:srgbClr val="59101C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Задачи: </a:t>
            </a:r>
          </a:p>
          <a:p>
            <a:pPr indent="1778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1.Формирование умений организации деятельности и сотрудничества в малых группах.</a:t>
            </a:r>
          </a:p>
          <a:p>
            <a:pPr indent="1778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2.Формирование пространственных представлений.</a:t>
            </a:r>
          </a:p>
          <a:p>
            <a:pPr indent="177800" algn="just"/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3.Развитие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действий и интереса у детей, памяти и внимания.</a:t>
            </a:r>
          </a:p>
          <a:p>
            <a:pPr indent="177800" algn="just"/>
            <a:endParaRPr lang="ru-RU" sz="165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-160750" y="4902201"/>
            <a:ext cx="12187650" cy="19558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40325" y="1738485"/>
            <a:ext cx="10985500" cy="4546598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 defTabSz="844083">
              <a:lnSpc>
                <a:spcPct val="10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Игра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«КВАРТО»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может включать в себя разного рода задания по лексическим темам.  направленна на развитие детей с особыми образовательными потребностями. 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Оборудование: круг времен года, Картотека с заданиями по временам года, настольная игра «Кварто».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Ход занятия.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В игре участвуют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два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ребенка.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Игрок определяется, через отгадывание загадки которую загадывает воспитатель о времени года, либо через жребий-кубик.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Ребенок, отгадавший загадку, ставит стрелку на круге на то время года, о каком была загадка. 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Воспитатель приглашает детей в игру «путешествие по временам года».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Игроки любым удобным способом определяют, кто будет делать первый ход. Ребенок который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первым, выбирает любую из 16 фигур и подает её своему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противнику, Тот ставит эту фигуру на любой свободный кружок. Затем он выбирает одну из оставшихся 15 фигур и, в свою очередь, дает её своему противнику. Он в свой ход ставит полученную фигуру на любой свободный кружок и так далее.</a:t>
            </a: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составить на квадратном поле 4х4 ряд из фигур с одним, по крайней мере, общим признаком (по горизонтали, по вертикали или диагонали). Это может быть ряд из светлых фигур или из тёмных, из низких или высоких, из фигур с выемкой или фигур без неё, из круглых или квадратных. Игрок так же может образовать ряд из 4 фигур с более чем одним общим признаком. Три предыдущие фигуры ряда не обязательно должны быть поставлены этим же игроком.</a:t>
            </a: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Партию выигрывает тот, кто первым указал  на ряд с общим признаком, произнеся при этом слово «КВАРТО» и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ребенок выполняет задание по карточке, которую сам и вытянет из картотеки. </a:t>
            </a:r>
            <a:endParaRPr lang="ru-RU" sz="1300" b="0" dirty="0" smtClean="0">
              <a:solidFill>
                <a:schemeClr val="tx1"/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Далее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игра может повторяться с этими же игроками 4-5 раз.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55600" algn="just">
              <a:lnSpc>
                <a:spcPct val="100000"/>
              </a:lnSpc>
            </a:pPr>
            <a:endPara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702350" y="992881"/>
            <a:ext cx="10003750" cy="724234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Краткое описание методической разработки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2175" y="4902200"/>
            <a:ext cx="12187650" cy="19558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40325" y="1879600"/>
            <a:ext cx="10985500" cy="452119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 defTabSz="844083">
              <a:lnSpc>
                <a:spcPct val="100000"/>
              </a:lnSpc>
            </a:pPr>
            <a:endPara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64" y="2076766"/>
            <a:ext cx="3302821" cy="324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61" y="1253847"/>
            <a:ext cx="3209925" cy="297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" y="1253847"/>
            <a:ext cx="3501934" cy="338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90" y="3409257"/>
            <a:ext cx="4076847" cy="34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3967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5" y="3425826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5727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47" y="1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93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54247" y="935562"/>
            <a:ext cx="3168352" cy="158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Лета»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483816" y="592570"/>
            <a:ext cx="3168352" cy="24763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Назови Летние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Июнь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Июль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Август</a:t>
            </a:r>
          </a:p>
          <a:p>
            <a:pPr marL="0" indent="0">
              <a:buFont typeface="Arial" pitchFamily="34" charset="0"/>
              <a:buNone/>
              <a:tabLst>
                <a:tab pos="8731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2277" y="3789041"/>
            <a:ext cx="326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Глазодвигательные упражнения. </a:t>
            </a:r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 t="22256" r="23454" b="4958"/>
          <a:stretch/>
        </p:blipFill>
        <p:spPr bwMode="auto">
          <a:xfrm>
            <a:off x="8347834" y="4403915"/>
            <a:ext cx="3737397" cy="231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22800" y="4122296"/>
            <a:ext cx="3232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какое время года появляются на деревьях плоды? (ответы детей).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летом.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Дерево с плодами - это могут быть вишня, черешня, яблоки, груши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92277" y="116632"/>
            <a:ext cx="35088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Hoc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— пол — потолок»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Цель: Развитие внимания и снятие импульсивности. Взрослый показывает рукой на свой нос, затем на потолок, затем на пол, одновременно называя их. Ребёнок повторяет. Затем взрослый, увеличивая скорость, начинает путать ребёнка, показывая одно, а называя другое. Ребёнок должен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показывать, то, что называет взрослый, игнорируя его показывание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579425"/>
            <a:ext cx="39159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67" y="20780"/>
            <a:ext cx="408093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1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1" y="14240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3" y="3412257"/>
            <a:ext cx="4109217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25" y="3421473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17" y="3412258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16833" y="1052737"/>
            <a:ext cx="3168352" cy="158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Осени»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/>
          <a:stretch/>
        </p:blipFill>
        <p:spPr bwMode="auto">
          <a:xfrm>
            <a:off x="4181652" y="3567843"/>
            <a:ext cx="38404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43491" y="589489"/>
            <a:ext cx="38160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«Ухо – нос – хлопок»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Левой рукой возьмитесь за кончик носа, а правой рукой за противоположное ухо.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отпустите ухо и нос, хлопните в ладоши, поменяйте положение рук с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«точностью до наоборот».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075" y="4036347"/>
            <a:ext cx="338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листьями красными, желтыми. В какое время года появляются такие листья на деревьях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(Осень!)</a:t>
            </a:r>
          </a:p>
          <a:p>
            <a:pPr indent="920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«Дерево осеннее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25" y="3567844"/>
            <a:ext cx="374441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5160" y="34214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Определи по одеже время года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52" y="116632"/>
            <a:ext cx="38404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51" y="3402951"/>
            <a:ext cx="4040716" cy="3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35" y="1"/>
            <a:ext cx="4107132" cy="3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19" y="-134"/>
            <a:ext cx="4040716" cy="34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" y="-135"/>
            <a:ext cx="4040716" cy="34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16" y="3470017"/>
            <a:ext cx="4105235" cy="34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0017"/>
            <a:ext cx="4040716" cy="34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392" y="827067"/>
            <a:ext cx="384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Зимы»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6163" y="611418"/>
            <a:ext cx="20138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Зимние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6995" y="719346"/>
            <a:ext cx="3264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…морозец,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…ледок,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…снежок,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ёлка - … ёлочка,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-…саночки,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…горочка.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10" y="3587315"/>
            <a:ext cx="40429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shareslide.ru/img/thumbs/0d6c1113d0d8d1f8bf4807e828d542e6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1334" r="9578" b="33736"/>
          <a:stretch/>
        </p:blipFill>
        <p:spPr bwMode="auto">
          <a:xfrm>
            <a:off x="198392" y="3587316"/>
            <a:ext cx="3689363" cy="32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6" y="3568937"/>
            <a:ext cx="3648405" cy="30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63" y="7534"/>
            <a:ext cx="410554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3" y="3432176"/>
            <a:ext cx="40724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99" y="3436930"/>
            <a:ext cx="40724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07" y="-1"/>
            <a:ext cx="4072467" cy="34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586"/>
            <a:ext cx="4097699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" y="1"/>
            <a:ext cx="4072467" cy="34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23392" y="926148"/>
            <a:ext cx="3168352" cy="15846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«Назови признаки Весны»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4856" y="879564"/>
            <a:ext cx="3249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Весенние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25" y="3568781"/>
            <a:ext cx="3744416" cy="31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9420" r="11600" b="11512"/>
          <a:stretch/>
        </p:blipFill>
        <p:spPr bwMode="auto">
          <a:xfrm>
            <a:off x="4269147" y="114301"/>
            <a:ext cx="3713793" cy="307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7" y="3865956"/>
            <a:ext cx="2425440" cy="255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5" r="301"/>
          <a:stretch/>
        </p:blipFill>
        <p:spPr bwMode="auto">
          <a:xfrm>
            <a:off x="8304246" y="3568781"/>
            <a:ext cx="3648405" cy="31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786</Words>
  <Application>Microsoft Office PowerPoint</Application>
  <PresentationFormat>Произвольный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Развивающая игра для детей старшего дошкольного возраста с ОВЗ «Путешествие по временам года,  через игру «КВАРТО»»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1</cp:lastModifiedBy>
  <cp:revision>70</cp:revision>
  <cp:lastPrinted>2023-12-01T16:23:07Z</cp:lastPrinted>
  <dcterms:created xsi:type="dcterms:W3CDTF">2023-08-09T09:07:22Z</dcterms:created>
  <dcterms:modified xsi:type="dcterms:W3CDTF">2023-12-08T10:58:08Z</dcterms:modified>
</cp:coreProperties>
</file>